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8" r:id="rId3"/>
    <p:sldId id="257"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341057-E52B-42B5-9B8C-89755A7A1F1B}" type="datetimeFigureOut">
              <a:rPr lang="en-US" smtClean="0"/>
              <a:t>10/3/2011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26F680-84DB-4837-A70A-3B67C06E8552}" type="slidenum">
              <a:rPr lang="en-US" smtClean="0"/>
              <a:t>‹#›</a:t>
            </a:fld>
            <a:endParaRPr lang="en-US"/>
          </a:p>
        </p:txBody>
      </p:sp>
    </p:spTree>
    <p:extLst>
      <p:ext uri="{BB962C8B-B14F-4D97-AF65-F5344CB8AC3E}">
        <p14:creationId xmlns:p14="http://schemas.microsoft.com/office/powerpoint/2010/main" val="13034430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FB240AA-7347-494A-AB6F-ABEC96864674}" type="datetimeFigureOut">
              <a:rPr lang="en-US" smtClean="0"/>
              <a:t>10/3/2011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CD2863-5B2F-483F-810E-D316824DE9CD}" type="slidenum">
              <a:rPr lang="en-US" smtClean="0"/>
              <a:t>‹#›</a:t>
            </a:fld>
            <a:endParaRPr lang="en-US"/>
          </a:p>
        </p:txBody>
      </p:sp>
    </p:spTree>
    <p:extLst>
      <p:ext uri="{BB962C8B-B14F-4D97-AF65-F5344CB8AC3E}">
        <p14:creationId xmlns:p14="http://schemas.microsoft.com/office/powerpoint/2010/main" val="4183262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B240AA-7347-494A-AB6F-ABEC96864674}" type="datetimeFigureOut">
              <a:rPr lang="en-US" smtClean="0"/>
              <a:t>10/3/2011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CD2863-5B2F-483F-810E-D316824DE9CD}" type="slidenum">
              <a:rPr lang="en-US" smtClean="0"/>
              <a:t>‹#›</a:t>
            </a:fld>
            <a:endParaRPr lang="en-US"/>
          </a:p>
        </p:txBody>
      </p:sp>
    </p:spTree>
    <p:extLst>
      <p:ext uri="{BB962C8B-B14F-4D97-AF65-F5344CB8AC3E}">
        <p14:creationId xmlns:p14="http://schemas.microsoft.com/office/powerpoint/2010/main" val="1764228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B240AA-7347-494A-AB6F-ABEC96864674}" type="datetimeFigureOut">
              <a:rPr lang="en-US" smtClean="0"/>
              <a:t>10/3/2011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CD2863-5B2F-483F-810E-D316824DE9CD}" type="slidenum">
              <a:rPr lang="en-US" smtClean="0"/>
              <a:t>‹#›</a:t>
            </a:fld>
            <a:endParaRPr lang="en-US"/>
          </a:p>
        </p:txBody>
      </p:sp>
    </p:spTree>
    <p:extLst>
      <p:ext uri="{BB962C8B-B14F-4D97-AF65-F5344CB8AC3E}">
        <p14:creationId xmlns:p14="http://schemas.microsoft.com/office/powerpoint/2010/main" val="2183024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B240AA-7347-494A-AB6F-ABEC96864674}" type="datetimeFigureOut">
              <a:rPr lang="en-US" smtClean="0"/>
              <a:t>10/3/2011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CD2863-5B2F-483F-810E-D316824DE9CD}" type="slidenum">
              <a:rPr lang="en-US" smtClean="0"/>
              <a:t>‹#›</a:t>
            </a:fld>
            <a:endParaRPr lang="en-US"/>
          </a:p>
        </p:txBody>
      </p:sp>
    </p:spTree>
    <p:extLst>
      <p:ext uri="{BB962C8B-B14F-4D97-AF65-F5344CB8AC3E}">
        <p14:creationId xmlns:p14="http://schemas.microsoft.com/office/powerpoint/2010/main" val="2683565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B240AA-7347-494A-AB6F-ABEC96864674}" type="datetimeFigureOut">
              <a:rPr lang="en-US" smtClean="0"/>
              <a:t>10/3/2011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CD2863-5B2F-483F-810E-D316824DE9CD}" type="slidenum">
              <a:rPr lang="en-US" smtClean="0"/>
              <a:t>‹#›</a:t>
            </a:fld>
            <a:endParaRPr lang="en-US"/>
          </a:p>
        </p:txBody>
      </p:sp>
    </p:spTree>
    <p:extLst>
      <p:ext uri="{BB962C8B-B14F-4D97-AF65-F5344CB8AC3E}">
        <p14:creationId xmlns:p14="http://schemas.microsoft.com/office/powerpoint/2010/main" val="497862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FB240AA-7347-494A-AB6F-ABEC96864674}" type="datetimeFigureOut">
              <a:rPr lang="en-US" smtClean="0"/>
              <a:t>10/3/2011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CD2863-5B2F-483F-810E-D316824DE9CD}" type="slidenum">
              <a:rPr lang="en-US" smtClean="0"/>
              <a:t>‹#›</a:t>
            </a:fld>
            <a:endParaRPr lang="en-US"/>
          </a:p>
        </p:txBody>
      </p:sp>
    </p:spTree>
    <p:extLst>
      <p:ext uri="{BB962C8B-B14F-4D97-AF65-F5344CB8AC3E}">
        <p14:creationId xmlns:p14="http://schemas.microsoft.com/office/powerpoint/2010/main" val="2032396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FB240AA-7347-494A-AB6F-ABEC96864674}" type="datetimeFigureOut">
              <a:rPr lang="en-US" smtClean="0"/>
              <a:t>10/3/2011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CD2863-5B2F-483F-810E-D316824DE9CD}" type="slidenum">
              <a:rPr lang="en-US" smtClean="0"/>
              <a:t>‹#›</a:t>
            </a:fld>
            <a:endParaRPr lang="en-US"/>
          </a:p>
        </p:txBody>
      </p:sp>
    </p:spTree>
    <p:extLst>
      <p:ext uri="{BB962C8B-B14F-4D97-AF65-F5344CB8AC3E}">
        <p14:creationId xmlns:p14="http://schemas.microsoft.com/office/powerpoint/2010/main" val="2910533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B240AA-7347-494A-AB6F-ABEC96864674}" type="datetimeFigureOut">
              <a:rPr lang="en-US" smtClean="0"/>
              <a:t>10/3/2011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CD2863-5B2F-483F-810E-D316824DE9CD}" type="slidenum">
              <a:rPr lang="en-US" smtClean="0"/>
              <a:t>‹#›</a:t>
            </a:fld>
            <a:endParaRPr lang="en-US"/>
          </a:p>
        </p:txBody>
      </p:sp>
    </p:spTree>
    <p:extLst>
      <p:ext uri="{BB962C8B-B14F-4D97-AF65-F5344CB8AC3E}">
        <p14:creationId xmlns:p14="http://schemas.microsoft.com/office/powerpoint/2010/main" val="21076772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B240AA-7347-494A-AB6F-ABEC96864674}" type="datetimeFigureOut">
              <a:rPr lang="en-US" smtClean="0"/>
              <a:t>10/3/2011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9CD2863-5B2F-483F-810E-D316824DE9CD}" type="slidenum">
              <a:rPr lang="en-US" smtClean="0"/>
              <a:t>‹#›</a:t>
            </a:fld>
            <a:endParaRPr lang="en-US"/>
          </a:p>
        </p:txBody>
      </p:sp>
    </p:spTree>
    <p:extLst>
      <p:ext uri="{BB962C8B-B14F-4D97-AF65-F5344CB8AC3E}">
        <p14:creationId xmlns:p14="http://schemas.microsoft.com/office/powerpoint/2010/main" val="2280214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B240AA-7347-494A-AB6F-ABEC96864674}" type="datetimeFigureOut">
              <a:rPr lang="en-US" smtClean="0"/>
              <a:t>10/3/2011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CD2863-5B2F-483F-810E-D316824DE9CD}" type="slidenum">
              <a:rPr lang="en-US" smtClean="0"/>
              <a:t>‹#›</a:t>
            </a:fld>
            <a:endParaRPr lang="en-US"/>
          </a:p>
        </p:txBody>
      </p:sp>
    </p:spTree>
    <p:extLst>
      <p:ext uri="{BB962C8B-B14F-4D97-AF65-F5344CB8AC3E}">
        <p14:creationId xmlns:p14="http://schemas.microsoft.com/office/powerpoint/2010/main" val="1159882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B240AA-7347-494A-AB6F-ABEC96864674}" type="datetimeFigureOut">
              <a:rPr lang="en-US" smtClean="0"/>
              <a:t>10/3/2011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CD2863-5B2F-483F-810E-D316824DE9CD}" type="slidenum">
              <a:rPr lang="en-US" smtClean="0"/>
              <a:t>‹#›</a:t>
            </a:fld>
            <a:endParaRPr lang="en-US"/>
          </a:p>
        </p:txBody>
      </p:sp>
    </p:spTree>
    <p:extLst>
      <p:ext uri="{BB962C8B-B14F-4D97-AF65-F5344CB8AC3E}">
        <p14:creationId xmlns:p14="http://schemas.microsoft.com/office/powerpoint/2010/main" val="1000273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B240AA-7347-494A-AB6F-ABEC96864674}" type="datetimeFigureOut">
              <a:rPr lang="en-US" smtClean="0"/>
              <a:t>10/3/2011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D2863-5B2F-483F-810E-D316824DE9CD}" type="slidenum">
              <a:rPr lang="en-US" smtClean="0"/>
              <a:t>‹#›</a:t>
            </a:fld>
            <a:endParaRPr lang="en-US"/>
          </a:p>
        </p:txBody>
      </p:sp>
    </p:spTree>
    <p:extLst>
      <p:ext uri="{BB962C8B-B14F-4D97-AF65-F5344CB8AC3E}">
        <p14:creationId xmlns:p14="http://schemas.microsoft.com/office/powerpoint/2010/main" val="1453908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7772400" cy="1470025"/>
          </a:xfrm>
        </p:spPr>
        <p:txBody>
          <a:bodyPr/>
          <a:lstStyle/>
          <a:p>
            <a:r>
              <a:rPr lang="en-US" dirty="0" smtClean="0">
                <a:solidFill>
                  <a:schemeClr val="accent6">
                    <a:lumMod val="60000"/>
                    <a:lumOff val="40000"/>
                  </a:schemeClr>
                </a:solidFill>
              </a:rPr>
              <a:t>College: Socializing With a Side of Academics?</a:t>
            </a:r>
            <a:endParaRPr lang="en-US" dirty="0">
              <a:solidFill>
                <a:schemeClr val="accent6">
                  <a:lumMod val="60000"/>
                  <a:lumOff val="40000"/>
                </a:schemeClr>
              </a:solidFill>
            </a:endParaRPr>
          </a:p>
        </p:txBody>
      </p:sp>
      <p:sp>
        <p:nvSpPr>
          <p:cNvPr id="3" name="Subtitle 2"/>
          <p:cNvSpPr>
            <a:spLocks noGrp="1"/>
          </p:cNvSpPr>
          <p:nvPr>
            <p:ph type="subTitle" idx="1"/>
          </p:nvPr>
        </p:nvSpPr>
        <p:spPr>
          <a:xfrm>
            <a:off x="1371600" y="4343400"/>
            <a:ext cx="6400800" cy="1752600"/>
          </a:xfrm>
        </p:spPr>
        <p:txBody>
          <a:bodyPr/>
          <a:lstStyle/>
          <a:p>
            <a:r>
              <a:rPr lang="en-US" dirty="0" smtClean="0">
                <a:solidFill>
                  <a:schemeClr val="accent6">
                    <a:lumMod val="60000"/>
                    <a:lumOff val="40000"/>
                  </a:schemeClr>
                </a:solidFill>
              </a:rPr>
              <a:t>By Hannah Carrier</a:t>
            </a:r>
            <a:endParaRPr lang="en-US" dirty="0">
              <a:solidFill>
                <a:schemeClr val="accent6">
                  <a:lumMod val="60000"/>
                  <a:lumOff val="40000"/>
                </a:schemeClr>
              </a:solidFill>
            </a:endParaRPr>
          </a:p>
        </p:txBody>
      </p:sp>
    </p:spTree>
    <p:extLst>
      <p:ext uri="{BB962C8B-B14F-4D97-AF65-F5344CB8AC3E}">
        <p14:creationId xmlns:p14="http://schemas.microsoft.com/office/powerpoint/2010/main" val="2871764559"/>
      </p:ext>
    </p:extLst>
  </p:cSld>
  <p:clrMapOvr>
    <a:masterClrMapping/>
  </p:clrMapOvr>
  <mc:AlternateContent xmlns:mc="http://schemas.openxmlformats.org/markup-compatibility/2006" xmlns:p14="http://schemas.microsoft.com/office/powerpoint/2010/main">
    <mc:Choice Requires="p14">
      <p:transition spd="slow" p14:dur="3400" advClick="0" advTm="5000">
        <p14:reveal/>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25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30163"/>
            <a:ext cx="8229600" cy="4525963"/>
          </a:xfrm>
        </p:spPr>
        <p:txBody>
          <a:bodyPr/>
          <a:lstStyle/>
          <a:p>
            <a:pPr marL="0" indent="0" algn="ctr">
              <a:buNone/>
            </a:pPr>
            <a:endParaRPr lang="en-US" dirty="0" smtClean="0"/>
          </a:p>
          <a:p>
            <a:pPr marL="0" indent="0" algn="ctr">
              <a:buNone/>
            </a:pPr>
            <a:r>
              <a:rPr lang="en-US" dirty="0" smtClean="0">
                <a:solidFill>
                  <a:schemeClr val="accent6">
                    <a:lumMod val="60000"/>
                    <a:lumOff val="40000"/>
                  </a:schemeClr>
                </a:solidFill>
              </a:rPr>
              <a:t>College is a new experience for anyone, and can affect everyone differently. However, during my Ethnographic research, I began to see a trend among college students. Distractions were a serious cause of disruption from homework and studying. </a:t>
            </a:r>
            <a:endParaRPr lang="en-US" dirty="0">
              <a:solidFill>
                <a:schemeClr val="accent6">
                  <a:lumMod val="60000"/>
                  <a:lumOff val="40000"/>
                </a:schemeClr>
              </a:solidFill>
            </a:endParaRPr>
          </a:p>
        </p:txBody>
      </p:sp>
      <p:sp>
        <p:nvSpPr>
          <p:cNvPr id="4" name="TextBox 3"/>
          <p:cNvSpPr txBox="1"/>
          <p:nvPr/>
        </p:nvSpPr>
        <p:spPr>
          <a:xfrm>
            <a:off x="341086" y="4343400"/>
            <a:ext cx="8595216" cy="1384995"/>
          </a:xfrm>
          <a:prstGeom prst="rect">
            <a:avLst/>
          </a:prstGeom>
          <a:noFill/>
        </p:spPr>
        <p:txBody>
          <a:bodyPr wrap="square" rtlCol="0">
            <a:spAutoFit/>
          </a:bodyPr>
          <a:lstStyle/>
          <a:p>
            <a:pPr algn="ctr"/>
            <a:r>
              <a:rPr lang="en-US" sz="2800" dirty="0" smtClean="0">
                <a:solidFill>
                  <a:schemeClr val="accent6">
                    <a:lumMod val="60000"/>
                    <a:lumOff val="40000"/>
                  </a:schemeClr>
                </a:solidFill>
              </a:rPr>
              <a:t>If students are choosing to attend college, shouldn’t they want to take their work more serious? Why is it that they are choosing socializing over academics?</a:t>
            </a:r>
            <a:endParaRPr lang="en-US" sz="2800" dirty="0">
              <a:solidFill>
                <a:schemeClr val="accent6">
                  <a:lumMod val="60000"/>
                  <a:lumOff val="40000"/>
                </a:schemeClr>
              </a:solidFill>
            </a:endParaRPr>
          </a:p>
        </p:txBody>
      </p:sp>
      <p:sp>
        <p:nvSpPr>
          <p:cNvPr id="2" name="TextBox 1"/>
          <p:cNvSpPr txBox="1"/>
          <p:nvPr/>
        </p:nvSpPr>
        <p:spPr>
          <a:xfrm>
            <a:off x="7554705" y="6336268"/>
            <a:ext cx="1205779" cy="369332"/>
          </a:xfrm>
          <a:prstGeom prst="rect">
            <a:avLst/>
          </a:prstGeom>
          <a:noFill/>
        </p:spPr>
        <p:txBody>
          <a:bodyPr wrap="none" rtlCol="0">
            <a:spAutoFit/>
          </a:bodyPr>
          <a:lstStyle/>
          <a:p>
            <a:r>
              <a:rPr lang="en-US" b="1" dirty="0" smtClean="0">
                <a:solidFill>
                  <a:srgbClr val="00B050"/>
                </a:solidFill>
              </a:rPr>
              <a:t>* (1): 3 INs</a:t>
            </a:r>
            <a:endParaRPr lang="en-US" b="1" dirty="0">
              <a:solidFill>
                <a:srgbClr val="00B050"/>
              </a:solidFill>
            </a:endParaRPr>
          </a:p>
        </p:txBody>
      </p:sp>
    </p:spTree>
    <p:extLst>
      <p:ext uri="{BB962C8B-B14F-4D97-AF65-F5344CB8AC3E}">
        <p14:creationId xmlns:p14="http://schemas.microsoft.com/office/powerpoint/2010/main" val="2432921242"/>
      </p:ext>
    </p:extLst>
  </p:cSld>
  <p:clrMapOvr>
    <a:masterClrMapping/>
  </p:clrMapOvr>
  <p:transition spd="slow" advTm="15000">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881259">
            <a:off x="5220501" y="691380"/>
            <a:ext cx="3124200" cy="2343150"/>
          </a:xfrm>
          <a:prstGeom prst="rect">
            <a:avLst/>
          </a:prstGeom>
        </p:spPr>
      </p:pic>
      <p:pic>
        <p:nvPicPr>
          <p:cNvPr id="9" name="Content Placeholder 8"/>
          <p:cNvPicPr>
            <a:picLocks noGrp="1" noChangeAspect="1"/>
          </p:cNvPicPr>
          <p:nvPr>
            <p:ph sz="half" idx="4294967295"/>
          </p:nvPr>
        </p:nvPicPr>
        <p:blipFill>
          <a:blip r:embed="rId3" cstate="print">
            <a:extLst>
              <a:ext uri="{28A0092B-C50C-407E-A947-70E740481C1C}">
                <a14:useLocalDpi xmlns:a14="http://schemas.microsoft.com/office/drawing/2010/main" val="0"/>
              </a:ext>
            </a:extLst>
          </a:blip>
          <a:stretch>
            <a:fillRect/>
          </a:stretch>
        </p:blipFill>
        <p:spPr>
          <a:xfrm rot="20642705">
            <a:off x="406588" y="260467"/>
            <a:ext cx="2268538" cy="3024188"/>
          </a:xfrm>
        </p:spPr>
      </p:pic>
      <p:pic>
        <p:nvPicPr>
          <p:cNvPr id="10" name="Content Placeholder 9"/>
          <p:cNvPicPr>
            <a:picLocks noGrp="1" noChangeAspect="1"/>
          </p:cNvPicPr>
          <p:nvPr>
            <p:ph sz="half" idx="4294967295"/>
          </p:nvPr>
        </p:nvPicPr>
        <p:blipFill>
          <a:blip r:embed="rId4" cstate="print">
            <a:extLst>
              <a:ext uri="{28A0092B-C50C-407E-A947-70E740481C1C}">
                <a14:useLocalDpi xmlns:a14="http://schemas.microsoft.com/office/drawing/2010/main" val="0"/>
              </a:ext>
            </a:extLst>
          </a:blip>
          <a:stretch>
            <a:fillRect/>
          </a:stretch>
        </p:blipFill>
        <p:spPr>
          <a:xfrm rot="294295">
            <a:off x="5656424" y="3187524"/>
            <a:ext cx="3371850" cy="2527300"/>
          </a:xfr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45395">
            <a:off x="295307" y="3346736"/>
            <a:ext cx="3849512" cy="2887134"/>
          </a:xfrm>
          <a:prstGeom prst="rect">
            <a:avLst/>
          </a:prstGeom>
        </p:spPr>
      </p:pic>
      <p:sp>
        <p:nvSpPr>
          <p:cNvPr id="17" name="Left Arrow 16"/>
          <p:cNvSpPr/>
          <p:nvPr/>
        </p:nvSpPr>
        <p:spPr>
          <a:xfrm>
            <a:off x="2667000" y="609600"/>
            <a:ext cx="1447800" cy="533400"/>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8" name="Rectangle 17"/>
          <p:cNvSpPr/>
          <p:nvPr/>
        </p:nvSpPr>
        <p:spPr>
          <a:xfrm>
            <a:off x="4495800" y="491354"/>
            <a:ext cx="3200400" cy="217564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solidFill>
                  <a:schemeClr val="tx1">
                    <a:lumMod val="75000"/>
                    <a:lumOff val="25000"/>
                  </a:schemeClr>
                </a:solidFill>
              </a:rPr>
              <a:t>By looking at this student’s desk, you can tell it is a female because of the hair straightener, lotions, makeup case, and more girl oriented colors.</a:t>
            </a:r>
            <a:endParaRPr lang="en-US" dirty="0">
              <a:solidFill>
                <a:schemeClr val="tx1">
                  <a:lumMod val="75000"/>
                  <a:lumOff val="25000"/>
                </a:schemeClr>
              </a:solidFill>
            </a:endParaRPr>
          </a:p>
        </p:txBody>
      </p:sp>
      <p:sp>
        <p:nvSpPr>
          <p:cNvPr id="20" name="Left Arrow 19"/>
          <p:cNvSpPr/>
          <p:nvPr/>
        </p:nvSpPr>
        <p:spPr>
          <a:xfrm>
            <a:off x="4287453" y="4419600"/>
            <a:ext cx="1447800" cy="581798"/>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1" name="Rectangle 20"/>
          <p:cNvSpPr/>
          <p:nvPr/>
        </p:nvSpPr>
        <p:spPr>
          <a:xfrm>
            <a:off x="6096000" y="3810000"/>
            <a:ext cx="2902030" cy="217564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solidFill>
                  <a:schemeClr val="tx1">
                    <a:lumMod val="75000"/>
                    <a:lumOff val="25000"/>
                  </a:schemeClr>
                </a:solidFill>
              </a:rPr>
              <a:t>By looking at this student’s desk, you can tell it is a male because of the masculine colors, stereo system, and camouflage hat.</a:t>
            </a:r>
            <a:endParaRPr lang="en-US" dirty="0">
              <a:solidFill>
                <a:schemeClr val="tx1">
                  <a:lumMod val="75000"/>
                  <a:lumOff val="25000"/>
                </a:schemeClr>
              </a:solidFill>
            </a:endParaRPr>
          </a:p>
        </p:txBody>
      </p:sp>
      <p:sp>
        <p:nvSpPr>
          <p:cNvPr id="19" name="Right Arrow 18"/>
          <p:cNvSpPr/>
          <p:nvPr/>
        </p:nvSpPr>
        <p:spPr>
          <a:xfrm>
            <a:off x="3113809" y="1752600"/>
            <a:ext cx="1447800" cy="5334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3" name="Rectangle 22"/>
          <p:cNvSpPr/>
          <p:nvPr/>
        </p:nvSpPr>
        <p:spPr>
          <a:xfrm>
            <a:off x="97223" y="876300"/>
            <a:ext cx="2902030" cy="217564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solidFill>
                  <a:schemeClr val="tx1">
                    <a:lumMod val="75000"/>
                    <a:lumOff val="25000"/>
                  </a:schemeClr>
                </a:solidFill>
              </a:rPr>
              <a:t>By looking at this student’s desk, it’s slightly more difficult to tell which gender it belongs to, but you can see they enjoy reading, and keeping their work area more school oriented.</a:t>
            </a:r>
            <a:endParaRPr lang="en-US" dirty="0">
              <a:solidFill>
                <a:schemeClr val="tx1">
                  <a:lumMod val="75000"/>
                  <a:lumOff val="25000"/>
                </a:schemeClr>
              </a:solidFill>
            </a:endParaRPr>
          </a:p>
        </p:txBody>
      </p:sp>
      <p:sp>
        <p:nvSpPr>
          <p:cNvPr id="24" name="Right Arrow 23"/>
          <p:cNvSpPr/>
          <p:nvPr/>
        </p:nvSpPr>
        <p:spPr>
          <a:xfrm>
            <a:off x="4062845" y="3990203"/>
            <a:ext cx="1447800" cy="5334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5" name="Rectangle 24"/>
          <p:cNvSpPr/>
          <p:nvPr/>
        </p:nvSpPr>
        <p:spPr>
          <a:xfrm>
            <a:off x="914897" y="3435780"/>
            <a:ext cx="2902030" cy="217564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solidFill>
                  <a:schemeClr val="tx1">
                    <a:lumMod val="75000"/>
                    <a:lumOff val="25000"/>
                  </a:schemeClr>
                </a:solidFill>
              </a:rPr>
              <a:t>By looking at this student’s desk, it’s slightly more difficult to tell which gender it belongs to, but you can see they enjoy reading, and keeping their work area more school oriented.</a:t>
            </a:r>
            <a:endParaRPr lang="en-US" dirty="0">
              <a:solidFill>
                <a:schemeClr val="tx1">
                  <a:lumMod val="75000"/>
                  <a:lumOff val="25000"/>
                </a:schemeClr>
              </a:solidFill>
            </a:endParaRPr>
          </a:p>
        </p:txBody>
      </p:sp>
      <p:sp>
        <p:nvSpPr>
          <p:cNvPr id="22" name="TextBox 21"/>
          <p:cNvSpPr txBox="1"/>
          <p:nvPr/>
        </p:nvSpPr>
        <p:spPr>
          <a:xfrm>
            <a:off x="53522" y="1219200"/>
            <a:ext cx="9016173" cy="954107"/>
          </a:xfrm>
          <a:prstGeom prst="rect">
            <a:avLst/>
          </a:prstGeom>
          <a:noFill/>
        </p:spPr>
        <p:txBody>
          <a:bodyPr wrap="square" rtlCol="0">
            <a:spAutoFit/>
          </a:bodyPr>
          <a:lstStyle/>
          <a:p>
            <a:pPr algn="ctr"/>
            <a:r>
              <a:rPr lang="en-US" sz="2800" dirty="0" smtClean="0">
                <a:solidFill>
                  <a:schemeClr val="accent6">
                    <a:lumMod val="60000"/>
                    <a:lumOff val="40000"/>
                  </a:schemeClr>
                </a:solidFill>
              </a:rPr>
              <a:t>Although both sets of pictures illustrate college students, they both illustrate very different students.</a:t>
            </a:r>
          </a:p>
        </p:txBody>
      </p:sp>
      <p:sp>
        <p:nvSpPr>
          <p:cNvPr id="26" name="TextBox 25"/>
          <p:cNvSpPr txBox="1"/>
          <p:nvPr/>
        </p:nvSpPr>
        <p:spPr>
          <a:xfrm>
            <a:off x="506680" y="4191000"/>
            <a:ext cx="8109857" cy="1384995"/>
          </a:xfrm>
          <a:prstGeom prst="rect">
            <a:avLst/>
          </a:prstGeom>
          <a:noFill/>
        </p:spPr>
        <p:txBody>
          <a:bodyPr wrap="square" rtlCol="0">
            <a:spAutoFit/>
          </a:bodyPr>
          <a:lstStyle/>
          <a:p>
            <a:pPr algn="ctr"/>
            <a:r>
              <a:rPr lang="en-US" sz="2800" dirty="0" smtClean="0">
                <a:solidFill>
                  <a:schemeClr val="accent6">
                    <a:lumMod val="60000"/>
                    <a:lumOff val="40000"/>
                  </a:schemeClr>
                </a:solidFill>
              </a:rPr>
              <a:t>Some students use their workspace for their personal belongings, and some use it for a more academic oriented workspace.</a:t>
            </a:r>
            <a:endParaRPr lang="en-US" sz="2800" dirty="0">
              <a:solidFill>
                <a:schemeClr val="accent6">
                  <a:lumMod val="60000"/>
                  <a:lumOff val="40000"/>
                </a:schemeClr>
              </a:solidFill>
            </a:endParaRPr>
          </a:p>
        </p:txBody>
      </p:sp>
      <p:sp>
        <p:nvSpPr>
          <p:cNvPr id="27" name="TextBox 26"/>
          <p:cNvSpPr txBox="1"/>
          <p:nvPr/>
        </p:nvSpPr>
        <p:spPr>
          <a:xfrm>
            <a:off x="1246908" y="2627426"/>
            <a:ext cx="6629400" cy="1200329"/>
          </a:xfrm>
          <a:prstGeom prst="rect">
            <a:avLst/>
          </a:prstGeom>
          <a:noFill/>
        </p:spPr>
        <p:txBody>
          <a:bodyPr wrap="square" rtlCol="0">
            <a:spAutoFit/>
          </a:bodyPr>
          <a:lstStyle/>
          <a:p>
            <a:pPr algn="ctr"/>
            <a:r>
              <a:rPr lang="en-US" sz="2400" dirty="0" smtClean="0">
                <a:solidFill>
                  <a:schemeClr val="accent6">
                    <a:lumMod val="60000"/>
                    <a:lumOff val="40000"/>
                  </a:schemeClr>
                </a:solidFill>
              </a:rPr>
              <a:t>How will their workspace affect the amount of work they will get done verses the amount of time spent socializing or relaxing?</a:t>
            </a:r>
            <a:endParaRPr lang="en-US" sz="2400" dirty="0">
              <a:solidFill>
                <a:schemeClr val="accent6">
                  <a:lumMod val="60000"/>
                  <a:lumOff val="40000"/>
                </a:schemeClr>
              </a:solidFill>
            </a:endParaRPr>
          </a:p>
        </p:txBody>
      </p:sp>
      <p:sp>
        <p:nvSpPr>
          <p:cNvPr id="2" name="Rectangle 1"/>
          <p:cNvSpPr/>
          <p:nvPr/>
        </p:nvSpPr>
        <p:spPr>
          <a:xfrm>
            <a:off x="7792251" y="6248400"/>
            <a:ext cx="1205779" cy="369332"/>
          </a:xfrm>
          <a:prstGeom prst="rect">
            <a:avLst/>
          </a:prstGeom>
        </p:spPr>
        <p:txBody>
          <a:bodyPr wrap="none">
            <a:spAutoFit/>
          </a:bodyPr>
          <a:lstStyle/>
          <a:p>
            <a:r>
              <a:rPr lang="en-US" b="1" dirty="0">
                <a:solidFill>
                  <a:srgbClr val="00B050"/>
                </a:solidFill>
              </a:rPr>
              <a:t>* </a:t>
            </a:r>
            <a:r>
              <a:rPr lang="en-US" b="1" dirty="0" smtClean="0">
                <a:solidFill>
                  <a:srgbClr val="00B050"/>
                </a:solidFill>
              </a:rPr>
              <a:t>(2): </a:t>
            </a:r>
            <a:r>
              <a:rPr lang="en-US" b="1" dirty="0">
                <a:solidFill>
                  <a:srgbClr val="00B050"/>
                </a:solidFill>
              </a:rPr>
              <a:t>3 INs</a:t>
            </a:r>
          </a:p>
        </p:txBody>
      </p:sp>
    </p:spTree>
    <p:extLst>
      <p:ext uri="{BB962C8B-B14F-4D97-AF65-F5344CB8AC3E}">
        <p14:creationId xmlns:p14="http://schemas.microsoft.com/office/powerpoint/2010/main" val="2554720208"/>
      </p:ext>
    </p:extLst>
  </p:cSld>
  <p:clrMapOvr>
    <a:masterClrMapping/>
  </p:clrMapOvr>
  <p:transition spd="slow" advClick="0" advTm="37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16" presetClass="entr" presetSubtype="21" fill="hold" grpId="0" nodeType="withEffect">
                                  <p:stCondLst>
                                    <p:cond delay="750"/>
                                  </p:stCondLst>
                                  <p:childTnLst>
                                    <p:set>
                                      <p:cBhvr>
                                        <p:cTn id="11" dur="1" fill="hold">
                                          <p:stCondLst>
                                            <p:cond delay="0"/>
                                          </p:stCondLst>
                                        </p:cTn>
                                        <p:tgtEl>
                                          <p:spTgt spid="17"/>
                                        </p:tgtEl>
                                        <p:attrNameLst>
                                          <p:attrName>style.visibility</p:attrName>
                                        </p:attrNameLst>
                                      </p:cBhvr>
                                      <p:to>
                                        <p:strVal val="visible"/>
                                      </p:to>
                                    </p:set>
                                    <p:animEffect transition="in" filter="barn(inVertical)">
                                      <p:cBhvr>
                                        <p:cTn id="12" dur="500"/>
                                        <p:tgtEl>
                                          <p:spTgt spid="17"/>
                                        </p:tgtEl>
                                      </p:cBhvr>
                                    </p:animEffect>
                                  </p:childTnLst>
                                </p:cTn>
                              </p:par>
                              <p:par>
                                <p:cTn id="13" presetID="1" presetClass="entr" presetSubtype="0" fill="hold" grpId="0" nodeType="withEffect">
                                  <p:stCondLst>
                                    <p:cond delay="1750"/>
                                  </p:stCondLst>
                                  <p:childTnLst>
                                    <p:set>
                                      <p:cBhvr>
                                        <p:cTn id="14" dur="1" fill="hold">
                                          <p:stCondLst>
                                            <p:cond delay="0"/>
                                          </p:stCondLst>
                                        </p:cTn>
                                        <p:tgtEl>
                                          <p:spTgt spid="18"/>
                                        </p:tgtEl>
                                        <p:attrNameLst>
                                          <p:attrName>style.visibility</p:attrName>
                                        </p:attrNameLst>
                                      </p:cBhvr>
                                      <p:to>
                                        <p:strVal val="visible"/>
                                      </p:to>
                                    </p:set>
                                  </p:childTnLst>
                                </p:cTn>
                              </p:par>
                              <p:par>
                                <p:cTn id="15" presetID="42" presetClass="entr" presetSubtype="0" fill="hold" nodeType="withEffect">
                                  <p:stCondLst>
                                    <p:cond delay="550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16" presetClass="entr" presetSubtype="21" fill="hold" grpId="0" nodeType="withEffect">
                                  <p:stCondLst>
                                    <p:cond delay="6250"/>
                                  </p:stCondLst>
                                  <p:childTnLst>
                                    <p:set>
                                      <p:cBhvr>
                                        <p:cTn id="21" dur="1" fill="hold">
                                          <p:stCondLst>
                                            <p:cond delay="0"/>
                                          </p:stCondLst>
                                        </p:cTn>
                                        <p:tgtEl>
                                          <p:spTgt spid="20"/>
                                        </p:tgtEl>
                                        <p:attrNameLst>
                                          <p:attrName>style.visibility</p:attrName>
                                        </p:attrNameLst>
                                      </p:cBhvr>
                                      <p:to>
                                        <p:strVal val="visible"/>
                                      </p:to>
                                    </p:set>
                                    <p:animEffect transition="in" filter="barn(inVertical)">
                                      <p:cBhvr>
                                        <p:cTn id="22" dur="500"/>
                                        <p:tgtEl>
                                          <p:spTgt spid="20"/>
                                        </p:tgtEl>
                                      </p:cBhvr>
                                    </p:animEffect>
                                  </p:childTnLst>
                                </p:cTn>
                              </p:par>
                              <p:par>
                                <p:cTn id="23" presetID="1" presetClass="entr" presetSubtype="0" fill="hold" grpId="0" nodeType="withEffect">
                                  <p:stCondLst>
                                    <p:cond delay="7250"/>
                                  </p:stCondLst>
                                  <p:childTnLst>
                                    <p:set>
                                      <p:cBhvr>
                                        <p:cTn id="24" dur="1" fill="hold">
                                          <p:stCondLst>
                                            <p:cond delay="0"/>
                                          </p:stCondLst>
                                        </p:cTn>
                                        <p:tgtEl>
                                          <p:spTgt spid="21"/>
                                        </p:tgtEl>
                                        <p:attrNameLst>
                                          <p:attrName>style.visibility</p:attrName>
                                        </p:attrNameLst>
                                      </p:cBhvr>
                                      <p:to>
                                        <p:strVal val="visible"/>
                                      </p:to>
                                    </p:set>
                                  </p:childTnLst>
                                </p:cTn>
                              </p:par>
                              <p:par>
                                <p:cTn id="25" presetID="10" presetClass="exit" presetSubtype="0" fill="hold" nodeType="withEffect">
                                  <p:stCondLst>
                                    <p:cond delay="13500"/>
                                  </p:stCondLst>
                                  <p:childTnLst>
                                    <p:animEffect transition="out" filter="fade">
                                      <p:cBhvr>
                                        <p:cTn id="26" dur="1750"/>
                                        <p:tgtEl>
                                          <p:spTgt spid="9"/>
                                        </p:tgtEl>
                                      </p:cBhvr>
                                    </p:animEffect>
                                    <p:set>
                                      <p:cBhvr>
                                        <p:cTn id="27" dur="1" fill="hold">
                                          <p:stCondLst>
                                            <p:cond delay="1749"/>
                                          </p:stCondLst>
                                        </p:cTn>
                                        <p:tgtEl>
                                          <p:spTgt spid="9"/>
                                        </p:tgtEl>
                                        <p:attrNameLst>
                                          <p:attrName>style.visibility</p:attrName>
                                        </p:attrNameLst>
                                      </p:cBhvr>
                                      <p:to>
                                        <p:strVal val="hidden"/>
                                      </p:to>
                                    </p:set>
                                  </p:childTnLst>
                                </p:cTn>
                              </p:par>
                              <p:par>
                                <p:cTn id="28" presetID="10" presetClass="exit" presetSubtype="0" fill="hold" grpId="1" nodeType="withEffect">
                                  <p:stCondLst>
                                    <p:cond delay="13500"/>
                                  </p:stCondLst>
                                  <p:childTnLst>
                                    <p:animEffect transition="out" filter="fade">
                                      <p:cBhvr>
                                        <p:cTn id="29" dur="1750"/>
                                        <p:tgtEl>
                                          <p:spTgt spid="17"/>
                                        </p:tgtEl>
                                      </p:cBhvr>
                                    </p:animEffect>
                                    <p:set>
                                      <p:cBhvr>
                                        <p:cTn id="30" dur="1" fill="hold">
                                          <p:stCondLst>
                                            <p:cond delay="1749"/>
                                          </p:stCondLst>
                                        </p:cTn>
                                        <p:tgtEl>
                                          <p:spTgt spid="17"/>
                                        </p:tgtEl>
                                        <p:attrNameLst>
                                          <p:attrName>style.visibility</p:attrName>
                                        </p:attrNameLst>
                                      </p:cBhvr>
                                      <p:to>
                                        <p:strVal val="hidden"/>
                                      </p:to>
                                    </p:set>
                                  </p:childTnLst>
                                </p:cTn>
                              </p:par>
                              <p:par>
                                <p:cTn id="31" presetID="10" presetClass="exit" presetSubtype="0" fill="hold" grpId="1" nodeType="withEffect">
                                  <p:stCondLst>
                                    <p:cond delay="13500"/>
                                  </p:stCondLst>
                                  <p:childTnLst>
                                    <p:animEffect transition="out" filter="fade">
                                      <p:cBhvr>
                                        <p:cTn id="32" dur="1750"/>
                                        <p:tgtEl>
                                          <p:spTgt spid="18"/>
                                        </p:tgtEl>
                                      </p:cBhvr>
                                    </p:animEffect>
                                    <p:set>
                                      <p:cBhvr>
                                        <p:cTn id="33" dur="1" fill="hold">
                                          <p:stCondLst>
                                            <p:cond delay="1749"/>
                                          </p:stCondLst>
                                        </p:cTn>
                                        <p:tgtEl>
                                          <p:spTgt spid="18"/>
                                        </p:tgtEl>
                                        <p:attrNameLst>
                                          <p:attrName>style.visibility</p:attrName>
                                        </p:attrNameLst>
                                      </p:cBhvr>
                                      <p:to>
                                        <p:strVal val="hidden"/>
                                      </p:to>
                                    </p:set>
                                  </p:childTnLst>
                                </p:cTn>
                              </p:par>
                              <p:par>
                                <p:cTn id="34" presetID="10" presetClass="exit" presetSubtype="0" fill="hold" nodeType="withEffect">
                                  <p:stCondLst>
                                    <p:cond delay="13500"/>
                                  </p:stCondLst>
                                  <p:childTnLst>
                                    <p:animEffect transition="out" filter="fade">
                                      <p:cBhvr>
                                        <p:cTn id="35" dur="1750"/>
                                        <p:tgtEl>
                                          <p:spTgt spid="12"/>
                                        </p:tgtEl>
                                      </p:cBhvr>
                                    </p:animEffect>
                                    <p:set>
                                      <p:cBhvr>
                                        <p:cTn id="36" dur="1" fill="hold">
                                          <p:stCondLst>
                                            <p:cond delay="1749"/>
                                          </p:stCondLst>
                                        </p:cTn>
                                        <p:tgtEl>
                                          <p:spTgt spid="12"/>
                                        </p:tgtEl>
                                        <p:attrNameLst>
                                          <p:attrName>style.visibility</p:attrName>
                                        </p:attrNameLst>
                                      </p:cBhvr>
                                      <p:to>
                                        <p:strVal val="hidden"/>
                                      </p:to>
                                    </p:set>
                                  </p:childTnLst>
                                </p:cTn>
                              </p:par>
                              <p:par>
                                <p:cTn id="37" presetID="10" presetClass="exit" presetSubtype="0" fill="hold" grpId="1" nodeType="withEffect">
                                  <p:stCondLst>
                                    <p:cond delay="13500"/>
                                  </p:stCondLst>
                                  <p:childTnLst>
                                    <p:animEffect transition="out" filter="fade">
                                      <p:cBhvr>
                                        <p:cTn id="38" dur="1750"/>
                                        <p:tgtEl>
                                          <p:spTgt spid="20"/>
                                        </p:tgtEl>
                                      </p:cBhvr>
                                    </p:animEffect>
                                    <p:set>
                                      <p:cBhvr>
                                        <p:cTn id="39" dur="1" fill="hold">
                                          <p:stCondLst>
                                            <p:cond delay="1749"/>
                                          </p:stCondLst>
                                        </p:cTn>
                                        <p:tgtEl>
                                          <p:spTgt spid="20"/>
                                        </p:tgtEl>
                                        <p:attrNameLst>
                                          <p:attrName>style.visibility</p:attrName>
                                        </p:attrNameLst>
                                      </p:cBhvr>
                                      <p:to>
                                        <p:strVal val="hidden"/>
                                      </p:to>
                                    </p:set>
                                  </p:childTnLst>
                                </p:cTn>
                              </p:par>
                              <p:par>
                                <p:cTn id="40" presetID="10" presetClass="exit" presetSubtype="0" fill="hold" grpId="1" nodeType="withEffect">
                                  <p:stCondLst>
                                    <p:cond delay="13500"/>
                                  </p:stCondLst>
                                  <p:childTnLst>
                                    <p:animEffect transition="out" filter="fade">
                                      <p:cBhvr>
                                        <p:cTn id="41" dur="1750"/>
                                        <p:tgtEl>
                                          <p:spTgt spid="21"/>
                                        </p:tgtEl>
                                      </p:cBhvr>
                                    </p:animEffect>
                                    <p:set>
                                      <p:cBhvr>
                                        <p:cTn id="42" dur="1" fill="hold">
                                          <p:stCondLst>
                                            <p:cond delay="1749"/>
                                          </p:stCondLst>
                                        </p:cTn>
                                        <p:tgtEl>
                                          <p:spTgt spid="21"/>
                                        </p:tgtEl>
                                        <p:attrNameLst>
                                          <p:attrName>style.visibility</p:attrName>
                                        </p:attrNameLst>
                                      </p:cBhvr>
                                      <p:to>
                                        <p:strVal val="hidden"/>
                                      </p:to>
                                    </p:set>
                                  </p:childTnLst>
                                </p:cTn>
                              </p:par>
                              <p:par>
                                <p:cTn id="43" presetID="42" presetClass="entr" presetSubtype="0" fill="hold" nodeType="withEffect">
                                  <p:stCondLst>
                                    <p:cond delay="1400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1250"/>
                                        <p:tgtEl>
                                          <p:spTgt spid="11"/>
                                        </p:tgtEl>
                                      </p:cBhvr>
                                    </p:animEffect>
                                    <p:anim calcmode="lin" valueType="num">
                                      <p:cBhvr>
                                        <p:cTn id="46" dur="1250" fill="hold"/>
                                        <p:tgtEl>
                                          <p:spTgt spid="11"/>
                                        </p:tgtEl>
                                        <p:attrNameLst>
                                          <p:attrName>ppt_x</p:attrName>
                                        </p:attrNameLst>
                                      </p:cBhvr>
                                      <p:tavLst>
                                        <p:tav tm="0">
                                          <p:val>
                                            <p:strVal val="#ppt_x"/>
                                          </p:val>
                                        </p:tav>
                                        <p:tav tm="100000">
                                          <p:val>
                                            <p:strVal val="#ppt_x"/>
                                          </p:val>
                                        </p:tav>
                                      </p:tavLst>
                                    </p:anim>
                                    <p:anim calcmode="lin" valueType="num">
                                      <p:cBhvr>
                                        <p:cTn id="47" dur="1250" fill="hold"/>
                                        <p:tgtEl>
                                          <p:spTgt spid="11"/>
                                        </p:tgtEl>
                                        <p:attrNameLst>
                                          <p:attrName>ppt_y</p:attrName>
                                        </p:attrNameLst>
                                      </p:cBhvr>
                                      <p:tavLst>
                                        <p:tav tm="0">
                                          <p:val>
                                            <p:strVal val="#ppt_y+.1"/>
                                          </p:val>
                                        </p:tav>
                                        <p:tav tm="100000">
                                          <p:val>
                                            <p:strVal val="#ppt_y"/>
                                          </p:val>
                                        </p:tav>
                                      </p:tavLst>
                                    </p:anim>
                                  </p:childTnLst>
                                </p:cTn>
                              </p:par>
                              <p:par>
                                <p:cTn id="48" presetID="16" presetClass="entr" presetSubtype="21" fill="hold" grpId="0" nodeType="withEffect">
                                  <p:stCondLst>
                                    <p:cond delay="14500"/>
                                  </p:stCondLst>
                                  <p:childTnLst>
                                    <p:set>
                                      <p:cBhvr>
                                        <p:cTn id="49" dur="1" fill="hold">
                                          <p:stCondLst>
                                            <p:cond delay="0"/>
                                          </p:stCondLst>
                                        </p:cTn>
                                        <p:tgtEl>
                                          <p:spTgt spid="19"/>
                                        </p:tgtEl>
                                        <p:attrNameLst>
                                          <p:attrName>style.visibility</p:attrName>
                                        </p:attrNameLst>
                                      </p:cBhvr>
                                      <p:to>
                                        <p:strVal val="visible"/>
                                      </p:to>
                                    </p:set>
                                    <p:animEffect transition="in" filter="barn(inVertical)">
                                      <p:cBhvr>
                                        <p:cTn id="50" dur="500"/>
                                        <p:tgtEl>
                                          <p:spTgt spid="19"/>
                                        </p:tgtEl>
                                      </p:cBhvr>
                                    </p:animEffect>
                                  </p:childTnLst>
                                </p:cTn>
                              </p:par>
                              <p:par>
                                <p:cTn id="51" presetID="1" presetClass="entr" presetSubtype="0" fill="hold" grpId="0" nodeType="withEffect">
                                  <p:stCondLst>
                                    <p:cond delay="14500"/>
                                  </p:stCondLst>
                                  <p:childTnLst>
                                    <p:set>
                                      <p:cBhvr>
                                        <p:cTn id="52" dur="1" fill="hold">
                                          <p:stCondLst>
                                            <p:cond delay="0"/>
                                          </p:stCondLst>
                                        </p:cTn>
                                        <p:tgtEl>
                                          <p:spTgt spid="23"/>
                                        </p:tgtEl>
                                        <p:attrNameLst>
                                          <p:attrName>style.visibility</p:attrName>
                                        </p:attrNameLst>
                                      </p:cBhvr>
                                      <p:to>
                                        <p:strVal val="visible"/>
                                      </p:to>
                                    </p:set>
                                  </p:childTnLst>
                                </p:cTn>
                              </p:par>
                              <p:par>
                                <p:cTn id="53" presetID="10" presetClass="entr" presetSubtype="0" fill="hold" nodeType="withEffect">
                                  <p:stCondLst>
                                    <p:cond delay="1725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500"/>
                                        <p:tgtEl>
                                          <p:spTgt spid="10"/>
                                        </p:tgtEl>
                                      </p:cBhvr>
                                    </p:animEffect>
                                  </p:childTnLst>
                                </p:cTn>
                              </p:par>
                              <p:par>
                                <p:cTn id="56" presetID="16" presetClass="entr" presetSubtype="21" fill="hold" grpId="0" nodeType="withEffect">
                                  <p:stCondLst>
                                    <p:cond delay="17500"/>
                                  </p:stCondLst>
                                  <p:childTnLst>
                                    <p:set>
                                      <p:cBhvr>
                                        <p:cTn id="57" dur="1" fill="hold">
                                          <p:stCondLst>
                                            <p:cond delay="0"/>
                                          </p:stCondLst>
                                        </p:cTn>
                                        <p:tgtEl>
                                          <p:spTgt spid="24"/>
                                        </p:tgtEl>
                                        <p:attrNameLst>
                                          <p:attrName>style.visibility</p:attrName>
                                        </p:attrNameLst>
                                      </p:cBhvr>
                                      <p:to>
                                        <p:strVal val="visible"/>
                                      </p:to>
                                    </p:set>
                                    <p:animEffect transition="in" filter="barn(inVertical)">
                                      <p:cBhvr>
                                        <p:cTn id="58" dur="750"/>
                                        <p:tgtEl>
                                          <p:spTgt spid="24"/>
                                        </p:tgtEl>
                                      </p:cBhvr>
                                    </p:animEffect>
                                  </p:childTnLst>
                                </p:cTn>
                              </p:par>
                              <p:par>
                                <p:cTn id="59" presetID="10" presetClass="entr" presetSubtype="0" fill="hold" grpId="0" nodeType="withEffect">
                                  <p:stCondLst>
                                    <p:cond delay="1800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750"/>
                                        <p:tgtEl>
                                          <p:spTgt spid="25"/>
                                        </p:tgtEl>
                                      </p:cBhvr>
                                    </p:animEffect>
                                  </p:childTnLst>
                                </p:cTn>
                              </p:par>
                              <p:par>
                                <p:cTn id="62" presetID="10" presetClass="exit" presetSubtype="0" fill="hold" nodeType="withEffect">
                                  <p:stCondLst>
                                    <p:cond delay="27500"/>
                                  </p:stCondLst>
                                  <p:childTnLst>
                                    <p:animEffect transition="out" filter="fade">
                                      <p:cBhvr>
                                        <p:cTn id="63" dur="1750"/>
                                        <p:tgtEl>
                                          <p:spTgt spid="11"/>
                                        </p:tgtEl>
                                      </p:cBhvr>
                                    </p:animEffect>
                                    <p:set>
                                      <p:cBhvr>
                                        <p:cTn id="64" dur="1" fill="hold">
                                          <p:stCondLst>
                                            <p:cond delay="1749"/>
                                          </p:stCondLst>
                                        </p:cTn>
                                        <p:tgtEl>
                                          <p:spTgt spid="11"/>
                                        </p:tgtEl>
                                        <p:attrNameLst>
                                          <p:attrName>style.visibility</p:attrName>
                                        </p:attrNameLst>
                                      </p:cBhvr>
                                      <p:to>
                                        <p:strVal val="hidden"/>
                                      </p:to>
                                    </p:set>
                                  </p:childTnLst>
                                </p:cTn>
                              </p:par>
                              <p:par>
                                <p:cTn id="65" presetID="10" presetClass="exit" presetSubtype="0" fill="hold" grpId="1" nodeType="withEffect">
                                  <p:stCondLst>
                                    <p:cond delay="27500"/>
                                  </p:stCondLst>
                                  <p:childTnLst>
                                    <p:animEffect transition="out" filter="fade">
                                      <p:cBhvr>
                                        <p:cTn id="66" dur="1750"/>
                                        <p:tgtEl>
                                          <p:spTgt spid="19"/>
                                        </p:tgtEl>
                                      </p:cBhvr>
                                    </p:animEffect>
                                    <p:set>
                                      <p:cBhvr>
                                        <p:cTn id="67" dur="1" fill="hold">
                                          <p:stCondLst>
                                            <p:cond delay="1749"/>
                                          </p:stCondLst>
                                        </p:cTn>
                                        <p:tgtEl>
                                          <p:spTgt spid="19"/>
                                        </p:tgtEl>
                                        <p:attrNameLst>
                                          <p:attrName>style.visibility</p:attrName>
                                        </p:attrNameLst>
                                      </p:cBhvr>
                                      <p:to>
                                        <p:strVal val="hidden"/>
                                      </p:to>
                                    </p:set>
                                  </p:childTnLst>
                                </p:cTn>
                              </p:par>
                              <p:par>
                                <p:cTn id="68" presetID="10" presetClass="exit" presetSubtype="0" fill="hold" grpId="1" nodeType="withEffect">
                                  <p:stCondLst>
                                    <p:cond delay="27500"/>
                                  </p:stCondLst>
                                  <p:childTnLst>
                                    <p:animEffect transition="out" filter="fade">
                                      <p:cBhvr>
                                        <p:cTn id="69" dur="1750"/>
                                        <p:tgtEl>
                                          <p:spTgt spid="23"/>
                                        </p:tgtEl>
                                      </p:cBhvr>
                                    </p:animEffect>
                                    <p:set>
                                      <p:cBhvr>
                                        <p:cTn id="70" dur="1" fill="hold">
                                          <p:stCondLst>
                                            <p:cond delay="1749"/>
                                          </p:stCondLst>
                                        </p:cTn>
                                        <p:tgtEl>
                                          <p:spTgt spid="23"/>
                                        </p:tgtEl>
                                        <p:attrNameLst>
                                          <p:attrName>style.visibility</p:attrName>
                                        </p:attrNameLst>
                                      </p:cBhvr>
                                      <p:to>
                                        <p:strVal val="hidden"/>
                                      </p:to>
                                    </p:set>
                                  </p:childTnLst>
                                </p:cTn>
                              </p:par>
                              <p:par>
                                <p:cTn id="71" presetID="10" presetClass="exit" presetSubtype="0" fill="hold" nodeType="withEffect">
                                  <p:stCondLst>
                                    <p:cond delay="27500"/>
                                  </p:stCondLst>
                                  <p:childTnLst>
                                    <p:animEffect transition="out" filter="fade">
                                      <p:cBhvr>
                                        <p:cTn id="72" dur="1750"/>
                                        <p:tgtEl>
                                          <p:spTgt spid="10"/>
                                        </p:tgtEl>
                                      </p:cBhvr>
                                    </p:animEffect>
                                    <p:set>
                                      <p:cBhvr>
                                        <p:cTn id="73" dur="1" fill="hold">
                                          <p:stCondLst>
                                            <p:cond delay="1749"/>
                                          </p:stCondLst>
                                        </p:cTn>
                                        <p:tgtEl>
                                          <p:spTgt spid="10"/>
                                        </p:tgtEl>
                                        <p:attrNameLst>
                                          <p:attrName>style.visibility</p:attrName>
                                        </p:attrNameLst>
                                      </p:cBhvr>
                                      <p:to>
                                        <p:strVal val="hidden"/>
                                      </p:to>
                                    </p:set>
                                  </p:childTnLst>
                                </p:cTn>
                              </p:par>
                              <p:par>
                                <p:cTn id="74" presetID="10" presetClass="exit" presetSubtype="0" fill="hold" grpId="1" nodeType="withEffect">
                                  <p:stCondLst>
                                    <p:cond delay="27500"/>
                                  </p:stCondLst>
                                  <p:childTnLst>
                                    <p:animEffect transition="out" filter="fade">
                                      <p:cBhvr>
                                        <p:cTn id="75" dur="1750"/>
                                        <p:tgtEl>
                                          <p:spTgt spid="24"/>
                                        </p:tgtEl>
                                      </p:cBhvr>
                                    </p:animEffect>
                                    <p:set>
                                      <p:cBhvr>
                                        <p:cTn id="76" dur="1" fill="hold">
                                          <p:stCondLst>
                                            <p:cond delay="1749"/>
                                          </p:stCondLst>
                                        </p:cTn>
                                        <p:tgtEl>
                                          <p:spTgt spid="24"/>
                                        </p:tgtEl>
                                        <p:attrNameLst>
                                          <p:attrName>style.visibility</p:attrName>
                                        </p:attrNameLst>
                                      </p:cBhvr>
                                      <p:to>
                                        <p:strVal val="hidden"/>
                                      </p:to>
                                    </p:set>
                                  </p:childTnLst>
                                </p:cTn>
                              </p:par>
                              <p:par>
                                <p:cTn id="77" presetID="10" presetClass="exit" presetSubtype="0" fill="hold" grpId="1" nodeType="withEffect">
                                  <p:stCondLst>
                                    <p:cond delay="27500"/>
                                  </p:stCondLst>
                                  <p:childTnLst>
                                    <p:animEffect transition="out" filter="fade">
                                      <p:cBhvr>
                                        <p:cTn id="78" dur="1750"/>
                                        <p:tgtEl>
                                          <p:spTgt spid="25"/>
                                        </p:tgtEl>
                                      </p:cBhvr>
                                    </p:animEffect>
                                    <p:set>
                                      <p:cBhvr>
                                        <p:cTn id="79" dur="1" fill="hold">
                                          <p:stCondLst>
                                            <p:cond delay="1749"/>
                                          </p:stCondLst>
                                        </p:cTn>
                                        <p:tgtEl>
                                          <p:spTgt spid="25"/>
                                        </p:tgtEl>
                                        <p:attrNameLst>
                                          <p:attrName>style.visibility</p:attrName>
                                        </p:attrNameLst>
                                      </p:cBhvr>
                                      <p:to>
                                        <p:strVal val="hidden"/>
                                      </p:to>
                                    </p:set>
                                  </p:childTnLst>
                                </p:cTn>
                              </p:par>
                              <p:par>
                                <p:cTn id="80" presetID="42" presetClass="entr" presetSubtype="0" fill="hold" grpId="0" nodeType="withEffect">
                                  <p:stCondLst>
                                    <p:cond delay="2800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29500"/>
                                  </p:stCondLst>
                                  <p:childTnLst>
                                    <p:set>
                                      <p:cBhvr>
                                        <p:cTn id="86" dur="1" fill="hold">
                                          <p:stCondLst>
                                            <p:cond delay="0"/>
                                          </p:stCondLst>
                                        </p:cTn>
                                        <p:tgtEl>
                                          <p:spTgt spid="26"/>
                                        </p:tgtEl>
                                        <p:attrNameLst>
                                          <p:attrName>style.visibility</p:attrName>
                                        </p:attrNameLst>
                                      </p:cBhvr>
                                      <p:to>
                                        <p:strVal val="visible"/>
                                      </p:to>
                                    </p:set>
                                    <p:animEffect transition="in" filter="fade">
                                      <p:cBhvr>
                                        <p:cTn id="87" dur="1000"/>
                                        <p:tgtEl>
                                          <p:spTgt spid="26"/>
                                        </p:tgtEl>
                                      </p:cBhvr>
                                    </p:animEffect>
                                    <p:anim calcmode="lin" valueType="num">
                                      <p:cBhvr>
                                        <p:cTn id="88" dur="1000" fill="hold"/>
                                        <p:tgtEl>
                                          <p:spTgt spid="26"/>
                                        </p:tgtEl>
                                        <p:attrNameLst>
                                          <p:attrName>ppt_x</p:attrName>
                                        </p:attrNameLst>
                                      </p:cBhvr>
                                      <p:tavLst>
                                        <p:tav tm="0">
                                          <p:val>
                                            <p:strVal val="#ppt_x"/>
                                          </p:val>
                                        </p:tav>
                                        <p:tav tm="100000">
                                          <p:val>
                                            <p:strVal val="#ppt_x"/>
                                          </p:val>
                                        </p:tav>
                                      </p:tavLst>
                                    </p:anim>
                                    <p:anim calcmode="lin" valueType="num">
                                      <p:cBhvr>
                                        <p:cTn id="89" dur="1000" fill="hold"/>
                                        <p:tgtEl>
                                          <p:spTgt spid="26"/>
                                        </p:tgtEl>
                                        <p:attrNameLst>
                                          <p:attrName>ppt_y</p:attrName>
                                        </p:attrNameLst>
                                      </p:cBhvr>
                                      <p:tavLst>
                                        <p:tav tm="0">
                                          <p:val>
                                            <p:strVal val="#ppt_y+.1"/>
                                          </p:val>
                                        </p:tav>
                                        <p:tav tm="100000">
                                          <p:val>
                                            <p:strVal val="#ppt_y"/>
                                          </p:val>
                                        </p:tav>
                                      </p:tavLst>
                                    </p:anim>
                                  </p:childTnLst>
                                </p:cTn>
                              </p:par>
                              <p:par>
                                <p:cTn id="90" presetID="14" presetClass="exit" presetSubtype="10" fill="hold" grpId="1" nodeType="withEffect">
                                  <p:stCondLst>
                                    <p:cond delay="38000"/>
                                  </p:stCondLst>
                                  <p:childTnLst>
                                    <p:animEffect transition="out" filter="randombar(horizontal)">
                                      <p:cBhvr>
                                        <p:cTn id="91" dur="1500"/>
                                        <p:tgtEl>
                                          <p:spTgt spid="22"/>
                                        </p:tgtEl>
                                      </p:cBhvr>
                                    </p:animEffect>
                                    <p:set>
                                      <p:cBhvr>
                                        <p:cTn id="92" dur="1" fill="hold">
                                          <p:stCondLst>
                                            <p:cond delay="1499"/>
                                          </p:stCondLst>
                                        </p:cTn>
                                        <p:tgtEl>
                                          <p:spTgt spid="22"/>
                                        </p:tgtEl>
                                        <p:attrNameLst>
                                          <p:attrName>style.visibility</p:attrName>
                                        </p:attrNameLst>
                                      </p:cBhvr>
                                      <p:to>
                                        <p:strVal val="hidden"/>
                                      </p:to>
                                    </p:set>
                                  </p:childTnLst>
                                </p:cTn>
                              </p:par>
                              <p:par>
                                <p:cTn id="93" presetID="14" presetClass="exit" presetSubtype="10" fill="hold" grpId="1" nodeType="withEffect">
                                  <p:stCondLst>
                                    <p:cond delay="38000"/>
                                  </p:stCondLst>
                                  <p:childTnLst>
                                    <p:animEffect transition="out" filter="randombar(horizontal)">
                                      <p:cBhvr>
                                        <p:cTn id="94" dur="1500"/>
                                        <p:tgtEl>
                                          <p:spTgt spid="26"/>
                                        </p:tgtEl>
                                      </p:cBhvr>
                                    </p:animEffect>
                                    <p:set>
                                      <p:cBhvr>
                                        <p:cTn id="95" dur="1" fill="hold">
                                          <p:stCondLst>
                                            <p:cond delay="1499"/>
                                          </p:stCondLst>
                                        </p:cTn>
                                        <p:tgtEl>
                                          <p:spTgt spid="26"/>
                                        </p:tgtEl>
                                        <p:attrNameLst>
                                          <p:attrName>style.visibility</p:attrName>
                                        </p:attrNameLst>
                                      </p:cBhvr>
                                      <p:to>
                                        <p:strVal val="hidden"/>
                                      </p:to>
                                    </p:set>
                                  </p:childTnLst>
                                </p:cTn>
                              </p:par>
                              <p:par>
                                <p:cTn id="96" presetID="14" presetClass="entr" presetSubtype="10" fill="hold" grpId="0" nodeType="withEffect">
                                  <p:stCondLst>
                                    <p:cond delay="38500"/>
                                  </p:stCondLst>
                                  <p:childTnLst>
                                    <p:set>
                                      <p:cBhvr>
                                        <p:cTn id="97" dur="1" fill="hold">
                                          <p:stCondLst>
                                            <p:cond delay="0"/>
                                          </p:stCondLst>
                                        </p:cTn>
                                        <p:tgtEl>
                                          <p:spTgt spid="27"/>
                                        </p:tgtEl>
                                        <p:attrNameLst>
                                          <p:attrName>style.visibility</p:attrName>
                                        </p:attrNameLst>
                                      </p:cBhvr>
                                      <p:to>
                                        <p:strVal val="visible"/>
                                      </p:to>
                                    </p:set>
                                    <p:animEffect transition="in" filter="randombar(horizontal)">
                                      <p:cBhvr>
                                        <p:cTn id="98" dur="1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P spid="20" grpId="0" animBg="1"/>
      <p:bldP spid="20" grpId="1" animBg="1"/>
      <p:bldP spid="21" grpId="0" animBg="1"/>
      <p:bldP spid="21" grpId="1" animBg="1"/>
      <p:bldP spid="19" grpId="0" animBg="1"/>
      <p:bldP spid="19" grpId="1" animBg="1"/>
      <p:bldP spid="23" grpId="0" animBg="1"/>
      <p:bldP spid="23" grpId="1" animBg="1"/>
      <p:bldP spid="24" grpId="0" animBg="1"/>
      <p:bldP spid="24" grpId="1" animBg="1"/>
      <p:bldP spid="25" grpId="0" animBg="1"/>
      <p:bldP spid="25" grpId="1" animBg="1"/>
      <p:bldP spid="22" grpId="0"/>
      <p:bldP spid="22" grpId="1"/>
      <p:bldP spid="26" grpId="0"/>
      <p:bldP spid="26" grpId="1"/>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12" name="Flowchart: Alternate Process 11"/>
          <p:cNvSpPr/>
          <p:nvPr/>
        </p:nvSpPr>
        <p:spPr>
          <a:xfrm>
            <a:off x="457201" y="76200"/>
            <a:ext cx="8153400" cy="4520045"/>
          </a:xfrm>
          <a:prstGeom prst="flowChartAlternateProcess">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600" b="1" dirty="0">
                <a:solidFill>
                  <a:schemeClr val="tx1">
                    <a:lumMod val="75000"/>
                    <a:lumOff val="25000"/>
                  </a:schemeClr>
                </a:solidFill>
                <a:latin typeface="Times New Roman" pitchFamily="18" charset="0"/>
                <a:cs typeface="Times New Roman" pitchFamily="18" charset="0"/>
              </a:rPr>
              <a:t>6:45-7:00 …</a:t>
            </a:r>
            <a:r>
              <a:rPr lang="en-US" sz="1600" dirty="0">
                <a:solidFill>
                  <a:schemeClr val="tx1">
                    <a:lumMod val="75000"/>
                    <a:lumOff val="25000"/>
                  </a:schemeClr>
                </a:solidFill>
                <a:latin typeface="Times New Roman" pitchFamily="18" charset="0"/>
                <a:cs typeface="Times New Roman" pitchFamily="18" charset="0"/>
              </a:rPr>
              <a:t>Woke up and got dressed</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7:00-7:30…</a:t>
            </a:r>
            <a:r>
              <a:rPr lang="en-US" sz="1600" dirty="0">
                <a:solidFill>
                  <a:schemeClr val="tx1">
                    <a:lumMod val="75000"/>
                    <a:lumOff val="25000"/>
                  </a:schemeClr>
                </a:solidFill>
                <a:latin typeface="Times New Roman" pitchFamily="18" charset="0"/>
                <a:cs typeface="Times New Roman" pitchFamily="18" charset="0"/>
              </a:rPr>
              <a:t> Ate breakfast and went on face book</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7:30-7:50…</a:t>
            </a:r>
            <a:r>
              <a:rPr lang="en-US" sz="1600" dirty="0">
                <a:solidFill>
                  <a:schemeClr val="tx1">
                    <a:lumMod val="75000"/>
                    <a:lumOff val="25000"/>
                  </a:schemeClr>
                </a:solidFill>
                <a:latin typeface="Times New Roman" pitchFamily="18" charset="0"/>
                <a:cs typeface="Times New Roman" pitchFamily="18" charset="0"/>
              </a:rPr>
              <a:t> Got shuttle bus for lower campus</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8:00-8:50…</a:t>
            </a:r>
            <a:r>
              <a:rPr lang="en-US" sz="1600" dirty="0">
                <a:solidFill>
                  <a:schemeClr val="tx1">
                    <a:lumMod val="75000"/>
                    <a:lumOff val="25000"/>
                  </a:schemeClr>
                </a:solidFill>
                <a:latin typeface="Times New Roman" pitchFamily="18" charset="0"/>
                <a:cs typeface="Times New Roman" pitchFamily="18" charset="0"/>
              </a:rPr>
              <a:t>Class</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8:50- 9:50…</a:t>
            </a:r>
            <a:r>
              <a:rPr lang="en-US" sz="1600" dirty="0">
                <a:solidFill>
                  <a:schemeClr val="tx1">
                    <a:lumMod val="75000"/>
                    <a:lumOff val="25000"/>
                  </a:schemeClr>
                </a:solidFill>
                <a:latin typeface="Times New Roman" pitchFamily="18" charset="0"/>
                <a:cs typeface="Times New Roman" pitchFamily="18" charset="0"/>
              </a:rPr>
              <a:t>Went to KEHR Union and went on the computers</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9:50-10:10…</a:t>
            </a:r>
            <a:r>
              <a:rPr lang="en-US" sz="1600" dirty="0">
                <a:solidFill>
                  <a:schemeClr val="tx1">
                    <a:lumMod val="75000"/>
                    <a:lumOff val="25000"/>
                  </a:schemeClr>
                </a:solidFill>
                <a:latin typeface="Times New Roman" pitchFamily="18" charset="0"/>
                <a:cs typeface="Times New Roman" pitchFamily="18" charset="0"/>
              </a:rPr>
              <a:t> Went to class and realized it was cancelled</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10:10-10:15…</a:t>
            </a:r>
            <a:r>
              <a:rPr lang="en-US" sz="1600" dirty="0">
                <a:solidFill>
                  <a:schemeClr val="tx1">
                    <a:lumMod val="75000"/>
                    <a:lumOff val="25000"/>
                  </a:schemeClr>
                </a:solidFill>
                <a:latin typeface="Times New Roman" pitchFamily="18" charset="0"/>
                <a:cs typeface="Times New Roman" pitchFamily="18" charset="0"/>
              </a:rPr>
              <a:t> Went back to appt. at upper campus</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10:15- 12:00…</a:t>
            </a:r>
            <a:r>
              <a:rPr lang="en-US" sz="1600" dirty="0">
                <a:solidFill>
                  <a:schemeClr val="tx1">
                    <a:lumMod val="75000"/>
                    <a:lumOff val="25000"/>
                  </a:schemeClr>
                </a:solidFill>
                <a:latin typeface="Times New Roman" pitchFamily="18" charset="0"/>
                <a:cs typeface="Times New Roman" pitchFamily="18" charset="0"/>
              </a:rPr>
              <a:t> Took a nap</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12:00-1:00…</a:t>
            </a:r>
            <a:r>
              <a:rPr lang="en-US" sz="1600" dirty="0">
                <a:solidFill>
                  <a:schemeClr val="tx1">
                    <a:lumMod val="75000"/>
                    <a:lumOff val="25000"/>
                  </a:schemeClr>
                </a:solidFill>
                <a:latin typeface="Times New Roman" pitchFamily="18" charset="0"/>
                <a:cs typeface="Times New Roman" pitchFamily="18" charset="0"/>
              </a:rPr>
              <a:t>Talked with friends</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1:00-1:45…</a:t>
            </a:r>
            <a:r>
              <a:rPr lang="en-US" sz="1600" dirty="0">
                <a:solidFill>
                  <a:schemeClr val="tx1">
                    <a:lumMod val="75000"/>
                    <a:lumOff val="25000"/>
                  </a:schemeClr>
                </a:solidFill>
                <a:latin typeface="Times New Roman" pitchFamily="18" charset="0"/>
                <a:cs typeface="Times New Roman" pitchFamily="18" charset="0"/>
              </a:rPr>
              <a:t> Lunch</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1:45-2:50…</a:t>
            </a:r>
            <a:r>
              <a:rPr lang="en-US" sz="1600" dirty="0">
                <a:solidFill>
                  <a:schemeClr val="tx1">
                    <a:lumMod val="75000"/>
                    <a:lumOff val="25000"/>
                  </a:schemeClr>
                </a:solidFill>
                <a:latin typeface="Times New Roman" pitchFamily="18" charset="0"/>
                <a:cs typeface="Times New Roman" pitchFamily="18" charset="0"/>
              </a:rPr>
              <a:t> Hung out with friends</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3:00- 4:20…</a:t>
            </a:r>
            <a:r>
              <a:rPr lang="en-US" sz="1600" dirty="0">
                <a:solidFill>
                  <a:schemeClr val="tx1">
                    <a:lumMod val="75000"/>
                    <a:lumOff val="25000"/>
                  </a:schemeClr>
                </a:solidFill>
                <a:latin typeface="Times New Roman" pitchFamily="18" charset="0"/>
                <a:cs typeface="Times New Roman" pitchFamily="18" charset="0"/>
              </a:rPr>
              <a:t> Went to class</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rgbClr val="FF0000"/>
                </a:solidFill>
                <a:latin typeface="Times New Roman" pitchFamily="18" charset="0"/>
                <a:cs typeface="Times New Roman" pitchFamily="18" charset="0"/>
              </a:rPr>
              <a:t>4:20-6:00 …Did class work</a:t>
            </a:r>
            <a:r>
              <a:rPr lang="en-US" sz="1600" dirty="0">
                <a:solidFill>
                  <a:schemeClr val="tx1">
                    <a:lumMod val="75000"/>
                    <a:lumOff val="25000"/>
                  </a:schemeClr>
                </a:solidFill>
                <a:latin typeface="Times New Roman" pitchFamily="18" charset="0"/>
                <a:cs typeface="Times New Roman" pitchFamily="18" charset="0"/>
              </a:rPr>
              <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6:00-7:30…</a:t>
            </a:r>
            <a:r>
              <a:rPr lang="en-US" sz="1600" dirty="0">
                <a:solidFill>
                  <a:schemeClr val="tx1">
                    <a:lumMod val="75000"/>
                    <a:lumOff val="25000"/>
                  </a:schemeClr>
                </a:solidFill>
                <a:latin typeface="Times New Roman" pitchFamily="18" charset="0"/>
                <a:cs typeface="Times New Roman" pitchFamily="18" charset="0"/>
              </a:rPr>
              <a:t> Dinner</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7:30- 9:15…</a:t>
            </a:r>
            <a:r>
              <a:rPr lang="en-US" sz="1600" dirty="0">
                <a:solidFill>
                  <a:schemeClr val="tx1">
                    <a:lumMod val="75000"/>
                    <a:lumOff val="25000"/>
                  </a:schemeClr>
                </a:solidFill>
                <a:latin typeface="Times New Roman" pitchFamily="18" charset="0"/>
                <a:cs typeface="Times New Roman" pitchFamily="18" charset="0"/>
              </a:rPr>
              <a:t>Hang out with friends and watch TV</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9:15-10:15…</a:t>
            </a:r>
            <a:r>
              <a:rPr lang="en-US" sz="1600" dirty="0">
                <a:solidFill>
                  <a:schemeClr val="tx1">
                    <a:lumMod val="75000"/>
                    <a:lumOff val="25000"/>
                  </a:schemeClr>
                </a:solidFill>
                <a:latin typeface="Times New Roman" pitchFamily="18" charset="0"/>
                <a:cs typeface="Times New Roman" pitchFamily="18" charset="0"/>
              </a:rPr>
              <a:t>Went to a club meeting- DASL</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10:15-2:00...</a:t>
            </a:r>
            <a:r>
              <a:rPr lang="en-US" sz="1600" dirty="0">
                <a:solidFill>
                  <a:schemeClr val="tx1">
                    <a:lumMod val="75000"/>
                    <a:lumOff val="25000"/>
                  </a:schemeClr>
                </a:solidFill>
                <a:latin typeface="Times New Roman" pitchFamily="18" charset="0"/>
                <a:cs typeface="Times New Roman" pitchFamily="18" charset="0"/>
              </a:rPr>
              <a:t>Hung out with friends, talk on the computer and phone</a:t>
            </a:r>
            <a:br>
              <a:rPr lang="en-US" sz="1600" dirty="0">
                <a:solidFill>
                  <a:schemeClr val="tx1">
                    <a:lumMod val="75000"/>
                    <a:lumOff val="25000"/>
                  </a:schemeClr>
                </a:solidFill>
                <a:latin typeface="Times New Roman" pitchFamily="18" charset="0"/>
                <a:cs typeface="Times New Roman" pitchFamily="18" charset="0"/>
              </a:rPr>
            </a:br>
            <a:r>
              <a:rPr lang="en-US" sz="1600" b="1" dirty="0">
                <a:solidFill>
                  <a:schemeClr val="tx1">
                    <a:lumMod val="75000"/>
                    <a:lumOff val="25000"/>
                  </a:schemeClr>
                </a:solidFill>
                <a:latin typeface="Times New Roman" pitchFamily="18" charset="0"/>
                <a:cs typeface="Times New Roman" pitchFamily="18" charset="0"/>
              </a:rPr>
              <a:t>2:00…</a:t>
            </a:r>
            <a:r>
              <a:rPr lang="en-US" sz="1600" dirty="0">
                <a:solidFill>
                  <a:schemeClr val="tx1">
                    <a:lumMod val="75000"/>
                    <a:lumOff val="25000"/>
                  </a:schemeClr>
                </a:solidFill>
                <a:latin typeface="Times New Roman" pitchFamily="18" charset="0"/>
                <a:cs typeface="Times New Roman" pitchFamily="18" charset="0"/>
              </a:rPr>
              <a:t> Went to bed</a:t>
            </a:r>
          </a:p>
        </p:txBody>
      </p:sp>
      <p:sp>
        <p:nvSpPr>
          <p:cNvPr id="6" name="Rounded Rectangle 5"/>
          <p:cNvSpPr/>
          <p:nvPr/>
        </p:nvSpPr>
        <p:spPr>
          <a:xfrm>
            <a:off x="76200" y="457200"/>
            <a:ext cx="3886200" cy="57912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a:latin typeface="Times New Roman" pitchFamily="18" charset="0"/>
                <a:cs typeface="Times New Roman" pitchFamily="18" charset="0"/>
              </a:rPr>
              <a:t>8:00 to 9:00 = Wake up, get ready for class</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9:00 to 10:00 = Class</a:t>
            </a:r>
            <a:br>
              <a:rPr lang="en-US" dirty="0">
                <a:latin typeface="Times New Roman" pitchFamily="18" charset="0"/>
                <a:cs typeface="Times New Roman" pitchFamily="18" charset="0"/>
              </a:rPr>
            </a:br>
            <a:r>
              <a:rPr lang="en-US" dirty="0">
                <a:solidFill>
                  <a:srgbClr val="FFFF00"/>
                </a:solidFill>
                <a:latin typeface="Times New Roman" pitchFamily="18" charset="0"/>
                <a:cs typeface="Times New Roman" pitchFamily="18" charset="0"/>
              </a:rPr>
              <a:t>10:00 to 12:00 = Some homework, eat lunch</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12:00 to 1:00 = Class</a:t>
            </a:r>
            <a:br>
              <a:rPr lang="en-US" dirty="0">
                <a:latin typeface="Times New Roman" pitchFamily="18" charset="0"/>
                <a:cs typeface="Times New Roman" pitchFamily="18" charset="0"/>
              </a:rPr>
            </a:br>
            <a:r>
              <a:rPr lang="en-US" dirty="0">
                <a:solidFill>
                  <a:srgbClr val="FFFF00"/>
                </a:solidFill>
                <a:latin typeface="Times New Roman" pitchFamily="18" charset="0"/>
                <a:cs typeface="Times New Roman" pitchFamily="18" charset="0"/>
              </a:rPr>
              <a:t>1:00 to 4:00 = Relaxing and homework</a:t>
            </a:r>
            <a:br>
              <a:rPr lang="en-US" dirty="0">
                <a:solidFill>
                  <a:srgbClr val="FFFF00"/>
                </a:solidFill>
                <a:latin typeface="Times New Roman" pitchFamily="18" charset="0"/>
                <a:cs typeface="Times New Roman" pitchFamily="18" charset="0"/>
              </a:rPr>
            </a:br>
            <a:r>
              <a:rPr lang="en-US" dirty="0">
                <a:latin typeface="Times New Roman" pitchFamily="18" charset="0"/>
                <a:cs typeface="Times New Roman" pitchFamily="18" charset="0"/>
              </a:rPr>
              <a:t>4:00 to 5:00 = Gym</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5:00 to 6:00 = Getting for dinner (shower, change)</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6:00 to 7:00 = Dinner</a:t>
            </a:r>
            <a:br>
              <a:rPr lang="en-US" dirty="0">
                <a:latin typeface="Times New Roman" pitchFamily="18" charset="0"/>
                <a:cs typeface="Times New Roman" pitchFamily="18" charset="0"/>
              </a:rPr>
            </a:br>
            <a:r>
              <a:rPr lang="en-US" dirty="0">
                <a:solidFill>
                  <a:srgbClr val="FFFF00"/>
                </a:solidFill>
                <a:latin typeface="Times New Roman" pitchFamily="18" charset="0"/>
                <a:cs typeface="Times New Roman" pitchFamily="18" charset="0"/>
              </a:rPr>
              <a:t>7:00 to 9:00 = Relaxing, homework</a:t>
            </a:r>
            <a:br>
              <a:rPr lang="en-US" dirty="0">
                <a:solidFill>
                  <a:srgbClr val="FFFF00"/>
                </a:solidFill>
                <a:latin typeface="Times New Roman" pitchFamily="18" charset="0"/>
                <a:cs typeface="Times New Roman" pitchFamily="18" charset="0"/>
              </a:rPr>
            </a:br>
            <a:r>
              <a:rPr lang="en-US" dirty="0">
                <a:latin typeface="Times New Roman" pitchFamily="18" charset="0"/>
                <a:cs typeface="Times New Roman" pitchFamily="18" charset="0"/>
              </a:rPr>
              <a:t>9:00 to10:30 = DASL meeting</a:t>
            </a:r>
            <a:br>
              <a:rPr lang="en-US" dirty="0">
                <a:latin typeface="Times New Roman" pitchFamily="18" charset="0"/>
                <a:cs typeface="Times New Roman" pitchFamily="18" charset="0"/>
              </a:rPr>
            </a:br>
            <a:r>
              <a:rPr lang="en-US" dirty="0">
                <a:solidFill>
                  <a:srgbClr val="FFFF00"/>
                </a:solidFill>
                <a:latin typeface="Times New Roman" pitchFamily="18" charset="0"/>
                <a:cs typeface="Times New Roman" pitchFamily="18" charset="0"/>
              </a:rPr>
              <a:t>10:30 to 11:00 = Relax, get </a:t>
            </a:r>
            <a:r>
              <a:rPr lang="en-US" dirty="0" smtClean="0">
                <a:solidFill>
                  <a:srgbClr val="FFFF00"/>
                </a:solidFill>
                <a:latin typeface="Times New Roman" pitchFamily="18" charset="0"/>
                <a:cs typeface="Times New Roman" pitchFamily="18" charset="0"/>
              </a:rPr>
              <a:t>ready </a:t>
            </a:r>
            <a:r>
              <a:rPr lang="en-US" dirty="0">
                <a:solidFill>
                  <a:srgbClr val="FFFF00"/>
                </a:solidFill>
                <a:latin typeface="Times New Roman" pitchFamily="18" charset="0"/>
                <a:cs typeface="Times New Roman" pitchFamily="18" charset="0"/>
              </a:rPr>
              <a:t>for bed</a:t>
            </a:r>
          </a:p>
        </p:txBody>
      </p:sp>
      <p:sp>
        <p:nvSpPr>
          <p:cNvPr id="13" name="Left Arrow 12"/>
          <p:cNvSpPr/>
          <p:nvPr/>
        </p:nvSpPr>
        <p:spPr>
          <a:xfrm>
            <a:off x="4040330" y="2743200"/>
            <a:ext cx="1333500" cy="762000"/>
          </a:xfrm>
          <a:prstGeom prst="lef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US"/>
          </a:p>
        </p:txBody>
      </p:sp>
      <p:sp>
        <p:nvSpPr>
          <p:cNvPr id="14" name="Rectangle 13"/>
          <p:cNvSpPr/>
          <p:nvPr/>
        </p:nvSpPr>
        <p:spPr>
          <a:xfrm>
            <a:off x="5486400" y="1638300"/>
            <a:ext cx="2819400" cy="2971800"/>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smtClean="0"/>
              <a:t>Looking at this time diary, you can see how homework seems to be easily mixed in with times also designated for relaxing and going to bed. Even though the time frames are large, do they spend the entire time studying and doing work?</a:t>
            </a:r>
            <a:endParaRPr lang="en-US" dirty="0"/>
          </a:p>
        </p:txBody>
      </p:sp>
      <p:sp>
        <p:nvSpPr>
          <p:cNvPr id="15" name="Up Arrow 14"/>
          <p:cNvSpPr/>
          <p:nvPr/>
        </p:nvSpPr>
        <p:spPr>
          <a:xfrm>
            <a:off x="4267200" y="4724400"/>
            <a:ext cx="685800" cy="838200"/>
          </a:xfrm>
          <a:prstGeom prst="up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6" name="Rectangle 15"/>
          <p:cNvSpPr/>
          <p:nvPr/>
        </p:nvSpPr>
        <p:spPr>
          <a:xfrm>
            <a:off x="1143000" y="5763491"/>
            <a:ext cx="6890905" cy="969818"/>
          </a:xfrm>
          <a:prstGeom prst="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dirty="0" smtClean="0">
                <a:solidFill>
                  <a:schemeClr val="tx1">
                    <a:lumMod val="75000"/>
                    <a:lumOff val="25000"/>
                  </a:schemeClr>
                </a:solidFill>
              </a:rPr>
              <a:t>Looking at this time diary, you can see how little time is put into this student’s academics. The majority of their time is spent with friends, watching television, and using their computer. </a:t>
            </a:r>
            <a:endParaRPr lang="en-US" dirty="0">
              <a:solidFill>
                <a:schemeClr val="tx1">
                  <a:lumMod val="75000"/>
                  <a:lumOff val="25000"/>
                </a:schemeClr>
              </a:solidFill>
            </a:endParaRPr>
          </a:p>
        </p:txBody>
      </p:sp>
      <p:sp>
        <p:nvSpPr>
          <p:cNvPr id="10" name="Flowchart: Alternate Process 9"/>
          <p:cNvSpPr/>
          <p:nvPr/>
        </p:nvSpPr>
        <p:spPr>
          <a:xfrm>
            <a:off x="4343400" y="304800"/>
            <a:ext cx="4648200" cy="6089074"/>
          </a:xfrm>
          <a:prstGeom prst="flowChartAlternateProcess">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dirty="0">
                <a:latin typeface="Times New Roman" pitchFamily="18" charset="0"/>
                <a:cs typeface="Times New Roman" pitchFamily="18" charset="0"/>
              </a:rPr>
              <a:t>Wake: 7:00 </a:t>
            </a:r>
            <a:r>
              <a:rPr lang="en-US" dirty="0" smtClean="0">
                <a:latin typeface="Times New Roman" pitchFamily="18" charset="0"/>
                <a:cs typeface="Times New Roman" pitchFamily="18" charset="0"/>
              </a:rPr>
              <a:t>am</a:t>
            </a:r>
          </a:p>
          <a:p>
            <a:pPr algn="ctr"/>
            <a:r>
              <a:rPr lang="en-US" dirty="0" smtClean="0">
                <a:latin typeface="Times New Roman" pitchFamily="18" charset="0"/>
                <a:cs typeface="Times New Roman" pitchFamily="18" charset="0"/>
              </a:rPr>
              <a:t>Gym</a:t>
            </a:r>
            <a:r>
              <a:rPr lang="en-US" dirty="0">
                <a:latin typeface="Times New Roman" pitchFamily="18" charset="0"/>
                <a:cs typeface="Times New Roman" pitchFamily="18" charset="0"/>
              </a:rPr>
              <a:t>: 7:30 am - 8:30 </a:t>
            </a:r>
            <a:r>
              <a:rPr lang="en-US" dirty="0" smtClean="0">
                <a:latin typeface="Times New Roman" pitchFamily="18" charset="0"/>
                <a:cs typeface="Times New Roman" pitchFamily="18" charset="0"/>
              </a:rPr>
              <a:t>am</a:t>
            </a:r>
          </a:p>
          <a:p>
            <a:pPr algn="ctr"/>
            <a:r>
              <a:rPr lang="en-US" dirty="0" smtClean="0">
                <a:latin typeface="Times New Roman" pitchFamily="18" charset="0"/>
                <a:cs typeface="Times New Roman" pitchFamily="18" charset="0"/>
              </a:rPr>
              <a:t>Shower</a:t>
            </a:r>
            <a:r>
              <a:rPr lang="en-US" dirty="0">
                <a:latin typeface="Times New Roman" pitchFamily="18" charset="0"/>
                <a:cs typeface="Times New Roman" pitchFamily="18" charset="0"/>
              </a:rPr>
              <a:t>: 8:30 </a:t>
            </a:r>
            <a:r>
              <a:rPr lang="en-US" dirty="0" smtClean="0">
                <a:latin typeface="Times New Roman" pitchFamily="18" charset="0"/>
                <a:cs typeface="Times New Roman" pitchFamily="18" charset="0"/>
              </a:rPr>
              <a:t>am</a:t>
            </a:r>
          </a:p>
          <a:p>
            <a:pPr algn="ctr"/>
            <a:r>
              <a:rPr lang="en-US" dirty="0" smtClean="0">
                <a:latin typeface="Times New Roman" pitchFamily="18" charset="0"/>
                <a:cs typeface="Times New Roman" pitchFamily="18" charset="0"/>
              </a:rPr>
              <a:t>Breakfast </a:t>
            </a:r>
            <a:r>
              <a:rPr lang="en-US" dirty="0">
                <a:latin typeface="Times New Roman" pitchFamily="18" charset="0"/>
                <a:cs typeface="Times New Roman" pitchFamily="18" charset="0"/>
              </a:rPr>
              <a:t>9:00 </a:t>
            </a:r>
            <a:r>
              <a:rPr lang="en-US" dirty="0" smtClean="0">
                <a:latin typeface="Times New Roman" pitchFamily="18" charset="0"/>
                <a:cs typeface="Times New Roman" pitchFamily="18" charset="0"/>
              </a:rPr>
              <a:t>am</a:t>
            </a:r>
          </a:p>
          <a:p>
            <a:pPr algn="ctr"/>
            <a:r>
              <a:rPr lang="en-US" dirty="0" smtClean="0">
                <a:latin typeface="Times New Roman" pitchFamily="18" charset="0"/>
                <a:cs typeface="Times New Roman" pitchFamily="18" charset="0"/>
              </a:rPr>
              <a:t>Class</a:t>
            </a:r>
            <a:r>
              <a:rPr lang="en-US" dirty="0">
                <a:latin typeface="Times New Roman" pitchFamily="18" charset="0"/>
                <a:cs typeface="Times New Roman" pitchFamily="18" charset="0"/>
              </a:rPr>
              <a:t>: 9:30 am - 10:45 </a:t>
            </a:r>
            <a:r>
              <a:rPr lang="en-US" dirty="0" smtClean="0">
                <a:latin typeface="Times New Roman" pitchFamily="18" charset="0"/>
                <a:cs typeface="Times New Roman" pitchFamily="18" charset="0"/>
              </a:rPr>
              <a:t>am</a:t>
            </a:r>
          </a:p>
          <a:p>
            <a:pPr algn="ctr"/>
            <a:r>
              <a:rPr lang="en-US" dirty="0" smtClean="0">
                <a:latin typeface="Times New Roman" pitchFamily="18" charset="0"/>
                <a:cs typeface="Times New Roman" pitchFamily="18" charset="0"/>
              </a:rPr>
              <a:t>Lunch</a:t>
            </a:r>
            <a:r>
              <a:rPr lang="en-US" dirty="0">
                <a:latin typeface="Times New Roman" pitchFamily="18" charset="0"/>
                <a:cs typeface="Times New Roman" pitchFamily="18" charset="0"/>
              </a:rPr>
              <a:t>: 11:00 am - 11:30 </a:t>
            </a:r>
            <a:r>
              <a:rPr lang="en-US" dirty="0" smtClean="0">
                <a:latin typeface="Times New Roman" pitchFamily="18" charset="0"/>
                <a:cs typeface="Times New Roman" pitchFamily="18" charset="0"/>
              </a:rPr>
              <a:t>am</a:t>
            </a:r>
          </a:p>
          <a:p>
            <a:pPr algn="ctr"/>
            <a:r>
              <a:rPr lang="en-US" dirty="0" smtClean="0">
                <a:latin typeface="Times New Roman" pitchFamily="18" charset="0"/>
                <a:cs typeface="Times New Roman" pitchFamily="18" charset="0"/>
              </a:rPr>
              <a:t>Class</a:t>
            </a:r>
            <a:r>
              <a:rPr lang="en-US" dirty="0">
                <a:latin typeface="Times New Roman" pitchFamily="18" charset="0"/>
                <a:cs typeface="Times New Roman" pitchFamily="18" charset="0"/>
              </a:rPr>
              <a:t>: 12:30 pm - 1:45 </a:t>
            </a:r>
            <a:r>
              <a:rPr lang="en-US" dirty="0" smtClean="0">
                <a:latin typeface="Times New Roman" pitchFamily="18" charset="0"/>
                <a:cs typeface="Times New Roman" pitchFamily="18" charset="0"/>
              </a:rPr>
              <a:t>pm</a:t>
            </a:r>
          </a:p>
          <a:p>
            <a:pPr algn="ctr"/>
            <a:r>
              <a:rPr lang="en-US" dirty="0" smtClean="0">
                <a:latin typeface="Times New Roman" pitchFamily="18" charset="0"/>
                <a:cs typeface="Times New Roman" pitchFamily="18" charset="0"/>
              </a:rPr>
              <a:t>Class</a:t>
            </a:r>
            <a:r>
              <a:rPr lang="en-US" dirty="0">
                <a:latin typeface="Times New Roman" pitchFamily="18" charset="0"/>
                <a:cs typeface="Times New Roman" pitchFamily="18" charset="0"/>
              </a:rPr>
              <a:t>: 2:00 pm - 3:15 </a:t>
            </a:r>
            <a:r>
              <a:rPr lang="en-US" dirty="0" smtClean="0">
                <a:latin typeface="Times New Roman" pitchFamily="18" charset="0"/>
                <a:cs typeface="Times New Roman" pitchFamily="18" charset="0"/>
              </a:rPr>
              <a:t>pm</a:t>
            </a:r>
          </a:p>
          <a:p>
            <a:pPr algn="ctr"/>
            <a:r>
              <a:rPr lang="en-US" dirty="0" smtClean="0">
                <a:latin typeface="Times New Roman" pitchFamily="18" charset="0"/>
                <a:cs typeface="Times New Roman" pitchFamily="18" charset="0"/>
              </a:rPr>
              <a:t>Nap</a:t>
            </a:r>
            <a:r>
              <a:rPr lang="en-US" dirty="0">
                <a:latin typeface="Times New Roman" pitchFamily="18" charset="0"/>
                <a:cs typeface="Times New Roman" pitchFamily="18" charset="0"/>
              </a:rPr>
              <a:t>: 3:30 pm - 5:00 </a:t>
            </a:r>
            <a:r>
              <a:rPr lang="en-US" dirty="0" smtClean="0">
                <a:latin typeface="Times New Roman" pitchFamily="18" charset="0"/>
                <a:cs typeface="Times New Roman" pitchFamily="18" charset="0"/>
              </a:rPr>
              <a:t>pm</a:t>
            </a:r>
          </a:p>
          <a:p>
            <a:pPr algn="ctr"/>
            <a:r>
              <a:rPr lang="en-US" dirty="0" smtClean="0">
                <a:latin typeface="Times New Roman" pitchFamily="18" charset="0"/>
                <a:cs typeface="Times New Roman" pitchFamily="18" charset="0"/>
              </a:rPr>
              <a:t>Dinner</a:t>
            </a:r>
            <a:r>
              <a:rPr lang="en-US" dirty="0">
                <a:latin typeface="Times New Roman" pitchFamily="18" charset="0"/>
                <a:cs typeface="Times New Roman" pitchFamily="18" charset="0"/>
              </a:rPr>
              <a:t>: 5:30 pm - 6:30 </a:t>
            </a:r>
            <a:r>
              <a:rPr lang="en-US" dirty="0" smtClean="0">
                <a:latin typeface="Times New Roman" pitchFamily="18" charset="0"/>
                <a:cs typeface="Times New Roman" pitchFamily="18" charset="0"/>
              </a:rPr>
              <a:t>pm</a:t>
            </a:r>
          </a:p>
          <a:p>
            <a:pPr algn="ctr"/>
            <a:r>
              <a:rPr lang="en-US" dirty="0" smtClean="0">
                <a:solidFill>
                  <a:schemeClr val="tx2">
                    <a:lumMod val="75000"/>
                  </a:schemeClr>
                </a:solidFill>
                <a:latin typeface="Times New Roman" pitchFamily="18" charset="0"/>
                <a:cs typeface="Times New Roman" pitchFamily="18" charset="0"/>
              </a:rPr>
              <a:t>Homework/Studying</a:t>
            </a:r>
            <a:r>
              <a:rPr lang="en-US" dirty="0">
                <a:solidFill>
                  <a:schemeClr val="tx2">
                    <a:lumMod val="75000"/>
                  </a:schemeClr>
                </a:solidFill>
                <a:latin typeface="Times New Roman" pitchFamily="18" charset="0"/>
                <a:cs typeface="Times New Roman" pitchFamily="18" charset="0"/>
              </a:rPr>
              <a:t>: 7:00 pm - 8:00 </a:t>
            </a:r>
            <a:r>
              <a:rPr lang="en-US" dirty="0" smtClean="0">
                <a:solidFill>
                  <a:schemeClr val="tx2">
                    <a:lumMod val="75000"/>
                  </a:schemeClr>
                </a:solidFill>
                <a:latin typeface="Times New Roman" pitchFamily="18" charset="0"/>
                <a:cs typeface="Times New Roman" pitchFamily="18" charset="0"/>
              </a:rPr>
              <a:t>pm</a:t>
            </a:r>
          </a:p>
          <a:p>
            <a:pPr algn="ctr"/>
            <a:r>
              <a:rPr lang="en-US" dirty="0" smtClean="0">
                <a:latin typeface="Times New Roman" pitchFamily="18" charset="0"/>
                <a:cs typeface="Times New Roman" pitchFamily="18" charset="0"/>
              </a:rPr>
              <a:t>TV</a:t>
            </a:r>
            <a:r>
              <a:rPr lang="en-US" dirty="0">
                <a:latin typeface="Times New Roman" pitchFamily="18" charset="0"/>
                <a:cs typeface="Times New Roman" pitchFamily="18" charset="0"/>
              </a:rPr>
              <a:t>: 8:00 pm - 9:00 </a:t>
            </a:r>
            <a:r>
              <a:rPr lang="en-US" dirty="0" smtClean="0">
                <a:latin typeface="Times New Roman" pitchFamily="18" charset="0"/>
                <a:cs typeface="Times New Roman" pitchFamily="18" charset="0"/>
              </a:rPr>
              <a:t>pm</a:t>
            </a:r>
          </a:p>
          <a:p>
            <a:pPr algn="ctr"/>
            <a:r>
              <a:rPr lang="en-US" dirty="0" smtClean="0">
                <a:solidFill>
                  <a:schemeClr val="tx2">
                    <a:lumMod val="75000"/>
                  </a:schemeClr>
                </a:solidFill>
                <a:latin typeface="Times New Roman" pitchFamily="18" charset="0"/>
                <a:cs typeface="Times New Roman" pitchFamily="18" charset="0"/>
              </a:rPr>
              <a:t>Homework/Studying</a:t>
            </a:r>
            <a:r>
              <a:rPr lang="en-US" dirty="0">
                <a:solidFill>
                  <a:schemeClr val="tx2">
                    <a:lumMod val="75000"/>
                  </a:schemeClr>
                </a:solidFill>
                <a:latin typeface="Times New Roman" pitchFamily="18" charset="0"/>
                <a:cs typeface="Times New Roman" pitchFamily="18" charset="0"/>
              </a:rPr>
              <a:t>: 9:00 pm - 10:00 </a:t>
            </a:r>
            <a:r>
              <a:rPr lang="en-US" dirty="0" smtClean="0">
                <a:solidFill>
                  <a:schemeClr val="tx2">
                    <a:lumMod val="75000"/>
                  </a:schemeClr>
                </a:solidFill>
                <a:latin typeface="Times New Roman" pitchFamily="18" charset="0"/>
                <a:cs typeface="Times New Roman" pitchFamily="18" charset="0"/>
              </a:rPr>
              <a:t>pm</a:t>
            </a:r>
          </a:p>
          <a:p>
            <a:pPr algn="ctr"/>
            <a:r>
              <a:rPr lang="en-US" dirty="0" smtClean="0">
                <a:latin typeface="Times New Roman" pitchFamily="18" charset="0"/>
                <a:cs typeface="Times New Roman" pitchFamily="18" charset="0"/>
              </a:rPr>
              <a:t>TV</a:t>
            </a:r>
            <a:r>
              <a:rPr lang="en-US" dirty="0">
                <a:latin typeface="Times New Roman" pitchFamily="18" charset="0"/>
                <a:cs typeface="Times New Roman" pitchFamily="18" charset="0"/>
              </a:rPr>
              <a:t>: 10:00 pm - 11:00 </a:t>
            </a:r>
            <a:r>
              <a:rPr lang="en-US" dirty="0" smtClean="0">
                <a:latin typeface="Times New Roman" pitchFamily="18" charset="0"/>
                <a:cs typeface="Times New Roman" pitchFamily="18" charset="0"/>
              </a:rPr>
              <a:t>pm</a:t>
            </a:r>
          </a:p>
          <a:p>
            <a:pPr algn="ctr"/>
            <a:r>
              <a:rPr lang="en-US" dirty="0" smtClean="0">
                <a:latin typeface="Times New Roman" pitchFamily="18" charset="0"/>
                <a:cs typeface="Times New Roman" pitchFamily="18" charset="0"/>
              </a:rPr>
              <a:t>Late </a:t>
            </a:r>
            <a:r>
              <a:rPr lang="en-US" dirty="0">
                <a:latin typeface="Times New Roman" pitchFamily="18" charset="0"/>
                <a:cs typeface="Times New Roman" pitchFamily="18" charset="0"/>
              </a:rPr>
              <a:t>Night: 11:00 pm (some nights</a:t>
            </a:r>
            <a:r>
              <a:rPr lang="en-US" dirty="0" smtClean="0">
                <a:latin typeface="Times New Roman" pitchFamily="18" charset="0"/>
                <a:cs typeface="Times New Roman" pitchFamily="18" charset="0"/>
              </a:rPr>
              <a:t>)</a:t>
            </a:r>
          </a:p>
          <a:p>
            <a:pPr algn="ctr"/>
            <a:r>
              <a:rPr lang="en-US" dirty="0" smtClean="0">
                <a:latin typeface="Times New Roman" pitchFamily="18" charset="0"/>
                <a:cs typeface="Times New Roman" pitchFamily="18" charset="0"/>
              </a:rPr>
              <a:t>Bed</a:t>
            </a:r>
            <a:r>
              <a:rPr lang="en-US" dirty="0">
                <a:latin typeface="Times New Roman" pitchFamily="18" charset="0"/>
                <a:cs typeface="Times New Roman" pitchFamily="18" charset="0"/>
              </a:rPr>
              <a:t>: 11:00 pm - 7:00 </a:t>
            </a:r>
            <a:r>
              <a:rPr lang="en-US" dirty="0" smtClean="0">
                <a:latin typeface="Times New Roman" pitchFamily="18" charset="0"/>
                <a:cs typeface="Times New Roman" pitchFamily="18" charset="0"/>
              </a:rPr>
              <a:t>am</a:t>
            </a:r>
          </a:p>
          <a:p>
            <a:pPr algn="ctr"/>
            <a:r>
              <a:rPr lang="en-US" dirty="0" smtClean="0">
                <a:latin typeface="Times New Roman" pitchFamily="18" charset="0"/>
                <a:cs typeface="Times New Roman" pitchFamily="18" charset="0"/>
              </a:rPr>
              <a:t>Socialize</a:t>
            </a:r>
            <a:r>
              <a:rPr lang="en-US" dirty="0">
                <a:latin typeface="Times New Roman" pitchFamily="18" charset="0"/>
                <a:cs typeface="Times New Roman" pitchFamily="18" charset="0"/>
              </a:rPr>
              <a:t>: varies throughout day, 10 </a:t>
            </a:r>
            <a:r>
              <a:rPr lang="en-US" dirty="0" smtClean="0">
                <a:latin typeface="Times New Roman" pitchFamily="18" charset="0"/>
                <a:cs typeface="Times New Roman" pitchFamily="18" charset="0"/>
              </a:rPr>
              <a:t>hours</a:t>
            </a:r>
          </a:p>
          <a:p>
            <a:pPr algn="ctr"/>
            <a:r>
              <a:rPr lang="en-US" dirty="0" smtClean="0">
                <a:latin typeface="Times New Roman" pitchFamily="18" charset="0"/>
                <a:cs typeface="Times New Roman" pitchFamily="18" charset="0"/>
              </a:rPr>
              <a:t>Computer/Facebook/Games</a:t>
            </a:r>
            <a:r>
              <a:rPr lang="en-US" dirty="0">
                <a:latin typeface="Times New Roman" pitchFamily="18" charset="0"/>
                <a:cs typeface="Times New Roman" pitchFamily="18" charset="0"/>
              </a:rPr>
              <a:t>: time varies, about 1 - 2 hours a day</a:t>
            </a: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endParaRPr lang="en-US" sz="1600" dirty="0">
              <a:latin typeface="Times New Roman" pitchFamily="18" charset="0"/>
              <a:cs typeface="Times New Roman" pitchFamily="18" charset="0"/>
            </a:endParaRPr>
          </a:p>
        </p:txBody>
      </p:sp>
      <p:sp>
        <p:nvSpPr>
          <p:cNvPr id="17" name="Right Arrow 16"/>
          <p:cNvSpPr/>
          <p:nvPr/>
        </p:nvSpPr>
        <p:spPr>
          <a:xfrm>
            <a:off x="2971800" y="2411626"/>
            <a:ext cx="1068530" cy="649294"/>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8" name="Rectangle 17"/>
          <p:cNvSpPr/>
          <p:nvPr/>
        </p:nvSpPr>
        <p:spPr>
          <a:xfrm>
            <a:off x="457201" y="1295400"/>
            <a:ext cx="2209800" cy="3543370"/>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dirty="0" smtClean="0"/>
              <a:t>By looking at this time diary, one can determine the lack of time set aside for homework and studying by this student. Only two hours, interrupted by television shows, during the day. Does this affect their academic ability?</a:t>
            </a:r>
            <a:endParaRPr lang="en-US" dirty="0"/>
          </a:p>
        </p:txBody>
      </p:sp>
      <p:sp>
        <p:nvSpPr>
          <p:cNvPr id="19" name="TextBox 18"/>
          <p:cNvSpPr txBox="1"/>
          <p:nvPr/>
        </p:nvSpPr>
        <p:spPr>
          <a:xfrm>
            <a:off x="914401" y="1589782"/>
            <a:ext cx="7391399" cy="1077218"/>
          </a:xfrm>
          <a:prstGeom prst="rect">
            <a:avLst/>
          </a:prstGeom>
          <a:noFill/>
        </p:spPr>
        <p:txBody>
          <a:bodyPr wrap="square" rtlCol="0">
            <a:spAutoFit/>
          </a:bodyPr>
          <a:lstStyle/>
          <a:p>
            <a:pPr algn="ctr"/>
            <a:r>
              <a:rPr lang="en-US" sz="3200" dirty="0" smtClean="0">
                <a:solidFill>
                  <a:schemeClr val="accent6">
                    <a:lumMod val="60000"/>
                    <a:lumOff val="40000"/>
                  </a:schemeClr>
                </a:solidFill>
              </a:rPr>
              <a:t>Each student will manage their time in different ways.</a:t>
            </a:r>
            <a:endParaRPr lang="en-US" sz="3200" dirty="0">
              <a:solidFill>
                <a:schemeClr val="accent6">
                  <a:lumMod val="60000"/>
                  <a:lumOff val="40000"/>
                </a:schemeClr>
              </a:solidFill>
            </a:endParaRPr>
          </a:p>
        </p:txBody>
      </p:sp>
      <p:sp>
        <p:nvSpPr>
          <p:cNvPr id="20" name="TextBox 19"/>
          <p:cNvSpPr txBox="1"/>
          <p:nvPr/>
        </p:nvSpPr>
        <p:spPr>
          <a:xfrm>
            <a:off x="1447800" y="3886200"/>
            <a:ext cx="6456605" cy="1077218"/>
          </a:xfrm>
          <a:prstGeom prst="rect">
            <a:avLst/>
          </a:prstGeom>
          <a:noFill/>
        </p:spPr>
        <p:txBody>
          <a:bodyPr wrap="square" rtlCol="0">
            <a:spAutoFit/>
          </a:bodyPr>
          <a:lstStyle/>
          <a:p>
            <a:pPr algn="ctr"/>
            <a:r>
              <a:rPr lang="en-US" sz="3200" dirty="0" smtClean="0">
                <a:solidFill>
                  <a:schemeClr val="accent6">
                    <a:lumMod val="60000"/>
                    <a:lumOff val="40000"/>
                  </a:schemeClr>
                </a:solidFill>
              </a:rPr>
              <a:t>Will the way each student manages their time be beneficial to them?</a:t>
            </a:r>
            <a:endParaRPr lang="en-US" sz="3200" dirty="0">
              <a:solidFill>
                <a:schemeClr val="accent6">
                  <a:lumMod val="60000"/>
                  <a:lumOff val="40000"/>
                </a:schemeClr>
              </a:solidFill>
            </a:endParaRPr>
          </a:p>
        </p:txBody>
      </p:sp>
      <p:sp>
        <p:nvSpPr>
          <p:cNvPr id="21" name="Rectangle 20"/>
          <p:cNvSpPr/>
          <p:nvPr/>
        </p:nvSpPr>
        <p:spPr>
          <a:xfrm>
            <a:off x="7938221" y="6488668"/>
            <a:ext cx="1205779" cy="369332"/>
          </a:xfrm>
          <a:prstGeom prst="rect">
            <a:avLst/>
          </a:prstGeom>
        </p:spPr>
        <p:txBody>
          <a:bodyPr wrap="none">
            <a:spAutoFit/>
          </a:bodyPr>
          <a:lstStyle/>
          <a:p>
            <a:r>
              <a:rPr lang="en-US" b="1" dirty="0">
                <a:solidFill>
                  <a:srgbClr val="00B050"/>
                </a:solidFill>
              </a:rPr>
              <a:t>* </a:t>
            </a:r>
            <a:r>
              <a:rPr lang="en-US" b="1" dirty="0" smtClean="0">
                <a:solidFill>
                  <a:srgbClr val="00B050"/>
                </a:solidFill>
              </a:rPr>
              <a:t>(2): </a:t>
            </a:r>
            <a:r>
              <a:rPr lang="en-US" b="1" dirty="0">
                <a:solidFill>
                  <a:srgbClr val="00B050"/>
                </a:solidFill>
              </a:rPr>
              <a:t>3 INs</a:t>
            </a:r>
          </a:p>
        </p:txBody>
      </p:sp>
    </p:spTree>
    <p:extLst>
      <p:ext uri="{BB962C8B-B14F-4D97-AF65-F5344CB8AC3E}">
        <p14:creationId xmlns:p14="http://schemas.microsoft.com/office/powerpoint/2010/main" val="3632798518"/>
      </p:ext>
    </p:extLst>
  </p:cSld>
  <p:clrMapOvr>
    <a:masterClrMapping/>
  </p:clrMapOvr>
  <p:transition spd="slow" advClick="0" advTm="47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250"/>
                                        <p:tgtEl>
                                          <p:spTgt spid="6"/>
                                        </p:tgtEl>
                                      </p:cBhvr>
                                    </p:animEffect>
                                  </p:childTnLst>
                                </p:cTn>
                              </p:par>
                              <p:par>
                                <p:cTn id="8" presetID="10" presetClass="entr" presetSubtype="0" fill="hold" grpId="0" nodeType="withEffect">
                                  <p:stCondLst>
                                    <p:cond delay="75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750"/>
                                        <p:tgtEl>
                                          <p:spTgt spid="13"/>
                                        </p:tgtEl>
                                      </p:cBhvr>
                                    </p:animEffect>
                                  </p:childTnLst>
                                </p:cTn>
                              </p:par>
                              <p:par>
                                <p:cTn id="11" presetID="10" presetClass="entr" presetSubtype="0" fill="hold" grpId="0" nodeType="withEffect">
                                  <p:stCondLst>
                                    <p:cond delay="125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75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xit" presetSubtype="10" fill="hold" grpId="1" nodeType="clickEffect">
                                  <p:stCondLst>
                                    <p:cond delay="12000"/>
                                  </p:stCondLst>
                                  <p:childTnLst>
                                    <p:animEffect transition="out" filter="randombar(horizontal)">
                                      <p:cBhvr>
                                        <p:cTn id="17" dur="2500"/>
                                        <p:tgtEl>
                                          <p:spTgt spid="6"/>
                                        </p:tgtEl>
                                      </p:cBhvr>
                                    </p:animEffect>
                                    <p:set>
                                      <p:cBhvr>
                                        <p:cTn id="18" dur="1" fill="hold">
                                          <p:stCondLst>
                                            <p:cond delay="2499"/>
                                          </p:stCondLst>
                                        </p:cTn>
                                        <p:tgtEl>
                                          <p:spTgt spid="6"/>
                                        </p:tgtEl>
                                        <p:attrNameLst>
                                          <p:attrName>style.visibility</p:attrName>
                                        </p:attrNameLst>
                                      </p:cBhvr>
                                      <p:to>
                                        <p:strVal val="hidden"/>
                                      </p:to>
                                    </p:set>
                                  </p:childTnLst>
                                </p:cTn>
                              </p:par>
                              <p:par>
                                <p:cTn id="19" presetID="14" presetClass="exit" presetSubtype="10" fill="hold" grpId="1" nodeType="withEffect">
                                  <p:stCondLst>
                                    <p:cond delay="12000"/>
                                  </p:stCondLst>
                                  <p:childTnLst>
                                    <p:animEffect transition="out" filter="randombar(horizontal)">
                                      <p:cBhvr>
                                        <p:cTn id="20" dur="2500"/>
                                        <p:tgtEl>
                                          <p:spTgt spid="13"/>
                                        </p:tgtEl>
                                      </p:cBhvr>
                                    </p:animEffect>
                                    <p:set>
                                      <p:cBhvr>
                                        <p:cTn id="21" dur="1" fill="hold">
                                          <p:stCondLst>
                                            <p:cond delay="2499"/>
                                          </p:stCondLst>
                                        </p:cTn>
                                        <p:tgtEl>
                                          <p:spTgt spid="13"/>
                                        </p:tgtEl>
                                        <p:attrNameLst>
                                          <p:attrName>style.visibility</p:attrName>
                                        </p:attrNameLst>
                                      </p:cBhvr>
                                      <p:to>
                                        <p:strVal val="hidden"/>
                                      </p:to>
                                    </p:set>
                                  </p:childTnLst>
                                </p:cTn>
                              </p:par>
                              <p:par>
                                <p:cTn id="22" presetID="14" presetClass="exit" presetSubtype="10" fill="hold" grpId="1" nodeType="withEffect">
                                  <p:stCondLst>
                                    <p:cond delay="12000"/>
                                  </p:stCondLst>
                                  <p:childTnLst>
                                    <p:animEffect transition="out" filter="randombar(horizontal)">
                                      <p:cBhvr>
                                        <p:cTn id="23" dur="2500"/>
                                        <p:tgtEl>
                                          <p:spTgt spid="14"/>
                                        </p:tgtEl>
                                      </p:cBhvr>
                                    </p:animEffect>
                                    <p:set>
                                      <p:cBhvr>
                                        <p:cTn id="24" dur="1" fill="hold">
                                          <p:stCondLst>
                                            <p:cond delay="2499"/>
                                          </p:stCondLst>
                                        </p:cTn>
                                        <p:tgtEl>
                                          <p:spTgt spid="14"/>
                                        </p:tgtEl>
                                        <p:attrNameLst>
                                          <p:attrName>style.visibility</p:attrName>
                                        </p:attrNameLst>
                                      </p:cBhvr>
                                      <p:to>
                                        <p:strVal val="hidden"/>
                                      </p:to>
                                    </p:set>
                                  </p:childTnLst>
                                </p:cTn>
                              </p:par>
                              <p:par>
                                <p:cTn id="25" presetID="10" presetClass="entr" presetSubtype="0" fill="hold" grpId="0" nodeType="withEffect">
                                  <p:stCondLst>
                                    <p:cond delay="1275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250"/>
                                        <p:tgtEl>
                                          <p:spTgt spid="12"/>
                                        </p:tgtEl>
                                      </p:cBhvr>
                                    </p:animEffect>
                                  </p:childTnLst>
                                </p:cTn>
                              </p:par>
                              <p:par>
                                <p:cTn id="28" presetID="10" presetClass="entr" presetSubtype="0" fill="hold" grpId="0" nodeType="withEffect">
                                  <p:stCondLst>
                                    <p:cond delay="1375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250"/>
                                        <p:tgtEl>
                                          <p:spTgt spid="15"/>
                                        </p:tgtEl>
                                      </p:cBhvr>
                                    </p:animEffect>
                                  </p:childTnLst>
                                </p:cTn>
                              </p:par>
                              <p:par>
                                <p:cTn id="31" presetID="10" presetClass="entr" presetSubtype="0" fill="hold" grpId="0" nodeType="withEffect">
                                  <p:stCondLst>
                                    <p:cond delay="1400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250"/>
                                        <p:tgtEl>
                                          <p:spTgt spid="16"/>
                                        </p:tgtEl>
                                      </p:cBhvr>
                                    </p:animEffect>
                                  </p:childTnLst>
                                </p:cTn>
                              </p:par>
                              <p:par>
                                <p:cTn id="34" presetID="14" presetClass="exit" presetSubtype="10" fill="hold" grpId="1" nodeType="withEffect">
                                  <p:stCondLst>
                                    <p:cond delay="25250"/>
                                  </p:stCondLst>
                                  <p:childTnLst>
                                    <p:animEffect transition="out" filter="randombar(horizontal)">
                                      <p:cBhvr>
                                        <p:cTn id="35" dur="1250"/>
                                        <p:tgtEl>
                                          <p:spTgt spid="12"/>
                                        </p:tgtEl>
                                      </p:cBhvr>
                                    </p:animEffect>
                                    <p:set>
                                      <p:cBhvr>
                                        <p:cTn id="36" dur="1" fill="hold">
                                          <p:stCondLst>
                                            <p:cond delay="1249"/>
                                          </p:stCondLst>
                                        </p:cTn>
                                        <p:tgtEl>
                                          <p:spTgt spid="12"/>
                                        </p:tgtEl>
                                        <p:attrNameLst>
                                          <p:attrName>style.visibility</p:attrName>
                                        </p:attrNameLst>
                                      </p:cBhvr>
                                      <p:to>
                                        <p:strVal val="hidden"/>
                                      </p:to>
                                    </p:set>
                                  </p:childTnLst>
                                </p:cTn>
                              </p:par>
                              <p:par>
                                <p:cTn id="37" presetID="14" presetClass="exit" presetSubtype="10" fill="hold" grpId="1" nodeType="withEffect">
                                  <p:stCondLst>
                                    <p:cond delay="24750"/>
                                  </p:stCondLst>
                                  <p:childTnLst>
                                    <p:animEffect transition="out" filter="randombar(horizontal)">
                                      <p:cBhvr>
                                        <p:cTn id="38" dur="1250"/>
                                        <p:tgtEl>
                                          <p:spTgt spid="15"/>
                                        </p:tgtEl>
                                      </p:cBhvr>
                                    </p:animEffect>
                                    <p:set>
                                      <p:cBhvr>
                                        <p:cTn id="39" dur="1" fill="hold">
                                          <p:stCondLst>
                                            <p:cond delay="1249"/>
                                          </p:stCondLst>
                                        </p:cTn>
                                        <p:tgtEl>
                                          <p:spTgt spid="15"/>
                                        </p:tgtEl>
                                        <p:attrNameLst>
                                          <p:attrName>style.visibility</p:attrName>
                                        </p:attrNameLst>
                                      </p:cBhvr>
                                      <p:to>
                                        <p:strVal val="hidden"/>
                                      </p:to>
                                    </p:set>
                                  </p:childTnLst>
                                </p:cTn>
                              </p:par>
                              <p:par>
                                <p:cTn id="40" presetID="14" presetClass="exit" presetSubtype="10" fill="hold" grpId="1" nodeType="withEffect">
                                  <p:stCondLst>
                                    <p:cond delay="25250"/>
                                  </p:stCondLst>
                                  <p:childTnLst>
                                    <p:animEffect transition="out" filter="randombar(horizontal)">
                                      <p:cBhvr>
                                        <p:cTn id="41" dur="1250"/>
                                        <p:tgtEl>
                                          <p:spTgt spid="16"/>
                                        </p:tgtEl>
                                      </p:cBhvr>
                                    </p:animEffect>
                                    <p:set>
                                      <p:cBhvr>
                                        <p:cTn id="42" dur="1" fill="hold">
                                          <p:stCondLst>
                                            <p:cond delay="1249"/>
                                          </p:stCondLst>
                                        </p:cTn>
                                        <p:tgtEl>
                                          <p:spTgt spid="16"/>
                                        </p:tgtEl>
                                        <p:attrNameLst>
                                          <p:attrName>style.visibility</p:attrName>
                                        </p:attrNameLst>
                                      </p:cBhvr>
                                      <p:to>
                                        <p:strVal val="hidden"/>
                                      </p:to>
                                    </p:set>
                                  </p:childTnLst>
                                </p:cTn>
                              </p:par>
                              <p:par>
                                <p:cTn id="43" presetID="10" presetClass="entr" presetSubtype="0" fill="hold" grpId="0" nodeType="withEffect">
                                  <p:stCondLst>
                                    <p:cond delay="2625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1250"/>
                                        <p:tgtEl>
                                          <p:spTgt spid="10"/>
                                        </p:tgtEl>
                                      </p:cBhvr>
                                    </p:animEffect>
                                  </p:childTnLst>
                                </p:cTn>
                              </p:par>
                              <p:par>
                                <p:cTn id="46" presetID="10" presetClass="entr" presetSubtype="0" fill="hold" grpId="0" nodeType="withEffect">
                                  <p:stCondLst>
                                    <p:cond delay="2700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1250"/>
                                        <p:tgtEl>
                                          <p:spTgt spid="17"/>
                                        </p:tgtEl>
                                      </p:cBhvr>
                                    </p:animEffect>
                                  </p:childTnLst>
                                </p:cTn>
                              </p:par>
                              <p:par>
                                <p:cTn id="49" presetID="10" presetClass="entr" presetSubtype="0" fill="hold" grpId="0" nodeType="withEffect">
                                  <p:stCondLst>
                                    <p:cond delay="2750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1250"/>
                                        <p:tgtEl>
                                          <p:spTgt spid="18"/>
                                        </p:tgtEl>
                                      </p:cBhvr>
                                    </p:animEffect>
                                  </p:childTnLst>
                                </p:cTn>
                              </p:par>
                              <p:par>
                                <p:cTn id="52" presetID="14" presetClass="exit" presetSubtype="10" fill="hold" grpId="1" nodeType="withEffect">
                                  <p:stCondLst>
                                    <p:cond delay="38000"/>
                                  </p:stCondLst>
                                  <p:childTnLst>
                                    <p:animEffect transition="out" filter="randombar(horizontal)">
                                      <p:cBhvr>
                                        <p:cTn id="53" dur="1000"/>
                                        <p:tgtEl>
                                          <p:spTgt spid="10"/>
                                        </p:tgtEl>
                                      </p:cBhvr>
                                    </p:animEffect>
                                    <p:set>
                                      <p:cBhvr>
                                        <p:cTn id="54" dur="1" fill="hold">
                                          <p:stCondLst>
                                            <p:cond delay="999"/>
                                          </p:stCondLst>
                                        </p:cTn>
                                        <p:tgtEl>
                                          <p:spTgt spid="10"/>
                                        </p:tgtEl>
                                        <p:attrNameLst>
                                          <p:attrName>style.visibility</p:attrName>
                                        </p:attrNameLst>
                                      </p:cBhvr>
                                      <p:to>
                                        <p:strVal val="hidden"/>
                                      </p:to>
                                    </p:set>
                                  </p:childTnLst>
                                </p:cTn>
                              </p:par>
                              <p:par>
                                <p:cTn id="55" presetID="14" presetClass="exit" presetSubtype="10" fill="hold" grpId="1" nodeType="withEffect">
                                  <p:stCondLst>
                                    <p:cond delay="38000"/>
                                  </p:stCondLst>
                                  <p:childTnLst>
                                    <p:animEffect transition="out" filter="randombar(horizontal)">
                                      <p:cBhvr>
                                        <p:cTn id="56" dur="1000"/>
                                        <p:tgtEl>
                                          <p:spTgt spid="17"/>
                                        </p:tgtEl>
                                      </p:cBhvr>
                                    </p:animEffect>
                                    <p:set>
                                      <p:cBhvr>
                                        <p:cTn id="57" dur="1" fill="hold">
                                          <p:stCondLst>
                                            <p:cond delay="999"/>
                                          </p:stCondLst>
                                        </p:cTn>
                                        <p:tgtEl>
                                          <p:spTgt spid="17"/>
                                        </p:tgtEl>
                                        <p:attrNameLst>
                                          <p:attrName>style.visibility</p:attrName>
                                        </p:attrNameLst>
                                      </p:cBhvr>
                                      <p:to>
                                        <p:strVal val="hidden"/>
                                      </p:to>
                                    </p:set>
                                  </p:childTnLst>
                                </p:cTn>
                              </p:par>
                              <p:par>
                                <p:cTn id="58" presetID="14" presetClass="exit" presetSubtype="10" fill="hold" grpId="1" nodeType="withEffect">
                                  <p:stCondLst>
                                    <p:cond delay="38000"/>
                                  </p:stCondLst>
                                  <p:childTnLst>
                                    <p:animEffect transition="out" filter="randombar(horizontal)">
                                      <p:cBhvr>
                                        <p:cTn id="59" dur="1000"/>
                                        <p:tgtEl>
                                          <p:spTgt spid="18"/>
                                        </p:tgtEl>
                                      </p:cBhvr>
                                    </p:animEffect>
                                    <p:set>
                                      <p:cBhvr>
                                        <p:cTn id="60" dur="1" fill="hold">
                                          <p:stCondLst>
                                            <p:cond delay="999"/>
                                          </p:stCondLst>
                                        </p:cTn>
                                        <p:tgtEl>
                                          <p:spTgt spid="18"/>
                                        </p:tgtEl>
                                        <p:attrNameLst>
                                          <p:attrName>style.visibility</p:attrName>
                                        </p:attrNameLst>
                                      </p:cBhvr>
                                      <p:to>
                                        <p:strVal val="hidden"/>
                                      </p:to>
                                    </p:set>
                                  </p:childTnLst>
                                </p:cTn>
                              </p:par>
                              <p:par>
                                <p:cTn id="61" presetID="14" presetClass="entr" presetSubtype="10" fill="hold" grpId="0" nodeType="withEffect">
                                  <p:stCondLst>
                                    <p:cond delay="38500"/>
                                  </p:stCondLst>
                                  <p:childTnLst>
                                    <p:set>
                                      <p:cBhvr>
                                        <p:cTn id="62" dur="1" fill="hold">
                                          <p:stCondLst>
                                            <p:cond delay="0"/>
                                          </p:stCondLst>
                                        </p:cTn>
                                        <p:tgtEl>
                                          <p:spTgt spid="19"/>
                                        </p:tgtEl>
                                        <p:attrNameLst>
                                          <p:attrName>style.visibility</p:attrName>
                                        </p:attrNameLst>
                                      </p:cBhvr>
                                      <p:to>
                                        <p:strVal val="visible"/>
                                      </p:to>
                                    </p:set>
                                    <p:animEffect transition="in" filter="randombar(horizontal)">
                                      <p:cBhvr>
                                        <p:cTn id="63" dur="1000"/>
                                        <p:tgtEl>
                                          <p:spTgt spid="19"/>
                                        </p:tgtEl>
                                      </p:cBhvr>
                                    </p:animEffect>
                                  </p:childTnLst>
                                </p:cTn>
                              </p:par>
                              <p:par>
                                <p:cTn id="64" presetID="14" presetClass="entr" presetSubtype="10" fill="hold" grpId="0" nodeType="withEffect">
                                  <p:stCondLst>
                                    <p:cond delay="40000"/>
                                  </p:stCondLst>
                                  <p:childTnLst>
                                    <p:set>
                                      <p:cBhvr>
                                        <p:cTn id="65" dur="1" fill="hold">
                                          <p:stCondLst>
                                            <p:cond delay="0"/>
                                          </p:stCondLst>
                                        </p:cTn>
                                        <p:tgtEl>
                                          <p:spTgt spid="20"/>
                                        </p:tgtEl>
                                        <p:attrNameLst>
                                          <p:attrName>style.visibility</p:attrName>
                                        </p:attrNameLst>
                                      </p:cBhvr>
                                      <p:to>
                                        <p:strVal val="visible"/>
                                      </p:to>
                                    </p:set>
                                    <p:animEffect transition="in" filter="randombar(horizontal)">
                                      <p:cBhvr>
                                        <p:cTn id="66" dur="1000"/>
                                        <p:tgtEl>
                                          <p:spTgt spid="20"/>
                                        </p:tgtEl>
                                      </p:cBhvr>
                                    </p:animEffect>
                                  </p:childTnLst>
                                </p:cTn>
                              </p:par>
                              <p:par>
                                <p:cTn id="67" presetID="10" presetClass="exit" presetSubtype="0" fill="hold" grpId="1" nodeType="withEffect">
                                  <p:stCondLst>
                                    <p:cond delay="42500"/>
                                  </p:stCondLst>
                                  <p:childTnLst>
                                    <p:animEffect transition="out" filter="fade">
                                      <p:cBhvr>
                                        <p:cTn id="68" dur="1250"/>
                                        <p:tgtEl>
                                          <p:spTgt spid="19"/>
                                        </p:tgtEl>
                                      </p:cBhvr>
                                    </p:animEffect>
                                    <p:set>
                                      <p:cBhvr>
                                        <p:cTn id="69" dur="1" fill="hold">
                                          <p:stCondLst>
                                            <p:cond delay="1249"/>
                                          </p:stCondLst>
                                        </p:cTn>
                                        <p:tgtEl>
                                          <p:spTgt spid="19"/>
                                        </p:tgtEl>
                                        <p:attrNameLst>
                                          <p:attrName>style.visibility</p:attrName>
                                        </p:attrNameLst>
                                      </p:cBhvr>
                                      <p:to>
                                        <p:strVal val="hidden"/>
                                      </p:to>
                                    </p:set>
                                  </p:childTnLst>
                                </p:cTn>
                              </p:par>
                              <p:par>
                                <p:cTn id="70" presetID="10" presetClass="exit" presetSubtype="0" fill="hold" grpId="1" nodeType="withEffect">
                                  <p:stCondLst>
                                    <p:cond delay="46750"/>
                                  </p:stCondLst>
                                  <p:childTnLst>
                                    <p:animEffect transition="out" filter="fade">
                                      <p:cBhvr>
                                        <p:cTn id="71" dur="1250"/>
                                        <p:tgtEl>
                                          <p:spTgt spid="20"/>
                                        </p:tgtEl>
                                      </p:cBhvr>
                                    </p:animEffect>
                                    <p:set>
                                      <p:cBhvr>
                                        <p:cTn id="72" dur="1" fill="hold">
                                          <p:stCondLst>
                                            <p:cond delay="124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6" grpId="0" animBg="1"/>
      <p:bldP spid="6" grpId="1" animBg="1"/>
      <p:bldP spid="13" grpId="0" animBg="1"/>
      <p:bldP spid="13" grpId="1" animBg="1"/>
      <p:bldP spid="14" grpId="0" animBg="1"/>
      <p:bldP spid="14" grpId="1" animBg="1"/>
      <p:bldP spid="15" grpId="0" animBg="1"/>
      <p:bldP spid="15" grpId="1" animBg="1"/>
      <p:bldP spid="16" grpId="0" animBg="1"/>
      <p:bldP spid="16" grpId="1" animBg="1"/>
      <p:bldP spid="10" grpId="0" animBg="1"/>
      <p:bldP spid="10" grpId="1" animBg="1"/>
      <p:bldP spid="17" grpId="0" animBg="1"/>
      <p:bldP spid="17" grpId="1" animBg="1"/>
      <p:bldP spid="18" grpId="0" animBg="1"/>
      <p:bldP spid="18" grpId="1" animBg="1"/>
      <p:bldP spid="19" grpId="0"/>
      <p:bldP spid="19" grpId="1"/>
      <p:bldP spid="20" grpId="0"/>
      <p:bldP spid="20"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6" name="Rounded Rectangle 5"/>
          <p:cNvSpPr/>
          <p:nvPr/>
        </p:nvSpPr>
        <p:spPr>
          <a:xfrm>
            <a:off x="1447800" y="152400"/>
            <a:ext cx="6096000" cy="83820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solidFill>
                  <a:schemeClr val="tx2">
                    <a:lumMod val="75000"/>
                  </a:schemeClr>
                </a:solidFill>
              </a:rPr>
              <a:t>Do you believe you spend more time socializing than you do studying or doing work?</a:t>
            </a:r>
            <a:endParaRPr lang="en-US" dirty="0">
              <a:solidFill>
                <a:schemeClr val="tx2">
                  <a:lumMod val="75000"/>
                </a:schemeClr>
              </a:solidFill>
            </a:endParaRPr>
          </a:p>
        </p:txBody>
      </p:sp>
      <p:sp>
        <p:nvSpPr>
          <p:cNvPr id="5" name="Cloud Callout 4"/>
          <p:cNvSpPr/>
          <p:nvPr/>
        </p:nvSpPr>
        <p:spPr>
          <a:xfrm>
            <a:off x="1524000" y="1489364"/>
            <a:ext cx="6317673" cy="2854036"/>
          </a:xfrm>
          <a:prstGeom prst="cloudCallout">
            <a:avLst>
              <a:gd name="adj1" fmla="val -40833"/>
              <a:gd name="adj2" fmla="val 952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a:r>
          </a:p>
          <a:p>
            <a:pPr algn="ctr"/>
            <a:endParaRPr lang="en-US" dirty="0"/>
          </a:p>
          <a:p>
            <a:pPr algn="ctr"/>
            <a:r>
              <a:rPr lang="en-US" dirty="0" smtClean="0"/>
              <a:t>“I socialize a lot, ﻿my mom tells me to shut up a lot. So I talk a lot. I usually try to start things (homework), but just end up giving up because I'm too distracted by everyone around me and everything that's going on.”</a:t>
            </a:r>
          </a:p>
          <a:p>
            <a:pPr algn="ctr"/>
            <a:r>
              <a:rPr lang="en-US" dirty="0" smtClean="0"/>
              <a:t>- CA, Sophomore</a:t>
            </a:r>
          </a:p>
          <a:p>
            <a:r>
              <a:rPr lang="en-US" dirty="0"/>
              <a:t/>
            </a:r>
            <a:br>
              <a:rPr lang="en-US" dirty="0"/>
            </a:br>
            <a:endParaRPr lang="en-US" dirty="0"/>
          </a:p>
        </p:txBody>
      </p:sp>
      <p:sp>
        <p:nvSpPr>
          <p:cNvPr id="10" name="Cloud Callout 9"/>
          <p:cNvSpPr/>
          <p:nvPr/>
        </p:nvSpPr>
        <p:spPr>
          <a:xfrm>
            <a:off x="855517" y="1108364"/>
            <a:ext cx="7280565" cy="3692236"/>
          </a:xfrm>
          <a:prstGeom prst="cloudCallout">
            <a:avLst>
              <a:gd name="adj1" fmla="val -40833"/>
              <a:gd name="adj2" fmla="val 95227"/>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a:t>
            </a:r>
          </a:p>
          <a:p>
            <a:pPr algn="ctr"/>
            <a:endParaRPr lang="en-US" dirty="0"/>
          </a:p>
          <a:p>
            <a:pPr algn="ctr"/>
            <a:r>
              <a:rPr lang="en-US" dirty="0"/>
              <a:t>﻿</a:t>
            </a:r>
            <a:endParaRPr lang="en-US" dirty="0" smtClean="0"/>
          </a:p>
          <a:p>
            <a:pPr algn="ctr"/>
            <a:r>
              <a:rPr lang="en-US" dirty="0" smtClean="0"/>
              <a:t>“I </a:t>
            </a:r>
            <a:r>
              <a:rPr lang="en-US" dirty="0"/>
              <a:t>try to keep a decent balance, but I usually tend to hang out with people more. Sometimes I try to do so work and study, and then my roommate gets me all distracted by </a:t>
            </a:r>
            <a:r>
              <a:rPr lang="en-US" dirty="0" err="1"/>
              <a:t>tv</a:t>
            </a:r>
            <a:r>
              <a:rPr lang="en-US" dirty="0"/>
              <a:t> or talking. I will have to stay up a lot later because I just can't stay focused during the day for work, and then later on I'm so tired I can't focus. And then I don't get enough sleep and skip a class</a:t>
            </a:r>
            <a:r>
              <a:rPr lang="en-US" dirty="0" smtClean="0"/>
              <a:t>.”</a:t>
            </a:r>
          </a:p>
          <a:p>
            <a:pPr algn="ctr"/>
            <a:r>
              <a:rPr lang="en-US" dirty="0" smtClean="0"/>
              <a:t>- Marketing Major, Senior</a:t>
            </a:r>
            <a:endParaRPr lang="en-US" dirty="0"/>
          </a:p>
          <a:p>
            <a:r>
              <a:rPr lang="en-US" dirty="0"/>
              <a:t/>
            </a:r>
            <a:br>
              <a:rPr lang="en-US" dirty="0"/>
            </a:br>
            <a:r>
              <a:rPr lang="en-US" dirty="0"/>
              <a:t/>
            </a:r>
            <a:br>
              <a:rPr lang="en-US" dirty="0"/>
            </a:br>
            <a:endParaRPr lang="en-US" dirty="0"/>
          </a:p>
        </p:txBody>
      </p:sp>
      <p:sp>
        <p:nvSpPr>
          <p:cNvPr id="11" name="Rounded Rectangle 10"/>
          <p:cNvSpPr/>
          <p:nvPr/>
        </p:nvSpPr>
        <p:spPr>
          <a:xfrm>
            <a:off x="1887682" y="211282"/>
            <a:ext cx="5334000" cy="72043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a:t>What do you do during your free time?</a:t>
            </a:r>
          </a:p>
        </p:txBody>
      </p:sp>
      <p:sp>
        <p:nvSpPr>
          <p:cNvPr id="12" name="Cloud Callout 11"/>
          <p:cNvSpPr/>
          <p:nvPr/>
        </p:nvSpPr>
        <p:spPr>
          <a:xfrm>
            <a:off x="2514598" y="1600200"/>
            <a:ext cx="4572001" cy="2743200"/>
          </a:xfrm>
          <a:prstGeom prst="cloudCallout">
            <a:avLst>
              <a:gd name="adj1" fmla="val -61243"/>
              <a:gd name="adj2" fmla="val 94729"/>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“Spent </a:t>
            </a:r>
            <a:r>
              <a:rPr lang="en-US" dirty="0"/>
              <a:t>on the internet, socializing, or maybe </a:t>
            </a:r>
            <a:r>
              <a:rPr lang="en-US" dirty="0" smtClean="0"/>
              <a:t>sleeping.”</a:t>
            </a:r>
          </a:p>
          <a:p>
            <a:pPr algn="ctr"/>
            <a:r>
              <a:rPr lang="en-US" dirty="0" smtClean="0"/>
              <a:t>- History Ed. Major, Senior</a:t>
            </a:r>
            <a:endParaRPr lang="en-US" dirty="0"/>
          </a:p>
        </p:txBody>
      </p:sp>
      <p:sp>
        <p:nvSpPr>
          <p:cNvPr id="13" name="Cloud Callout 12"/>
          <p:cNvSpPr/>
          <p:nvPr/>
        </p:nvSpPr>
        <p:spPr>
          <a:xfrm>
            <a:off x="1905000" y="1600200"/>
            <a:ext cx="6172202" cy="2590800"/>
          </a:xfrm>
          <a:prstGeom prst="cloudCallout">
            <a:avLst>
              <a:gd name="adj1" fmla="val -54733"/>
              <a:gd name="adj2" fmla="val 110237"/>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 </a:t>
            </a:r>
            <a:r>
              <a:rPr lang="en-US" dirty="0" smtClean="0"/>
              <a:t>”If </a:t>
            </a:r>
            <a:r>
              <a:rPr lang="en-US" dirty="0"/>
              <a:t>I have tests coming up I'll study if not just try to relax in some way, watch </a:t>
            </a:r>
            <a:r>
              <a:rPr lang="en-US" dirty="0" err="1"/>
              <a:t>tv</a:t>
            </a:r>
            <a:r>
              <a:rPr lang="en-US" dirty="0"/>
              <a:t>, games, </a:t>
            </a:r>
            <a:r>
              <a:rPr lang="en-US" dirty="0" smtClean="0"/>
              <a:t>sports.”</a:t>
            </a:r>
          </a:p>
          <a:p>
            <a:pPr algn="ctr"/>
            <a:r>
              <a:rPr lang="en-US" dirty="0" smtClean="0"/>
              <a:t>- Chemical Engineering Major, Sophomore</a:t>
            </a:r>
          </a:p>
        </p:txBody>
      </p:sp>
      <p:sp>
        <p:nvSpPr>
          <p:cNvPr id="14" name="TextBox 13"/>
          <p:cNvSpPr txBox="1"/>
          <p:nvPr/>
        </p:nvSpPr>
        <p:spPr>
          <a:xfrm>
            <a:off x="1725832" y="3657600"/>
            <a:ext cx="5914007" cy="1384995"/>
          </a:xfrm>
          <a:prstGeom prst="rect">
            <a:avLst/>
          </a:prstGeom>
          <a:noFill/>
        </p:spPr>
        <p:txBody>
          <a:bodyPr wrap="square" rtlCol="0">
            <a:spAutoFit/>
          </a:bodyPr>
          <a:lstStyle/>
          <a:p>
            <a:pPr algn="ctr"/>
            <a:r>
              <a:rPr lang="en-US" sz="2800" dirty="0" smtClean="0">
                <a:solidFill>
                  <a:schemeClr val="accent6">
                    <a:lumMod val="60000"/>
                    <a:lumOff val="40000"/>
                  </a:schemeClr>
                </a:solidFill>
              </a:rPr>
              <a:t>Do students truly use all of their designated time for studying, actually studying and doing work?</a:t>
            </a:r>
            <a:endParaRPr lang="en-US" sz="2800" dirty="0">
              <a:solidFill>
                <a:schemeClr val="accent6">
                  <a:lumMod val="60000"/>
                  <a:lumOff val="40000"/>
                </a:schemeClr>
              </a:solidFill>
            </a:endParaRPr>
          </a:p>
        </p:txBody>
      </p:sp>
      <p:sp>
        <p:nvSpPr>
          <p:cNvPr id="15" name="TextBox 14"/>
          <p:cNvSpPr txBox="1"/>
          <p:nvPr/>
        </p:nvSpPr>
        <p:spPr>
          <a:xfrm>
            <a:off x="870031" y="1408093"/>
            <a:ext cx="7511969" cy="954107"/>
          </a:xfrm>
          <a:prstGeom prst="rect">
            <a:avLst/>
          </a:prstGeom>
          <a:noFill/>
        </p:spPr>
        <p:txBody>
          <a:bodyPr wrap="square" rtlCol="0">
            <a:spAutoFit/>
          </a:bodyPr>
          <a:lstStyle/>
          <a:p>
            <a:pPr algn="ctr"/>
            <a:r>
              <a:rPr lang="en-US" sz="2800" dirty="0" smtClean="0">
                <a:solidFill>
                  <a:schemeClr val="accent6">
                    <a:lumMod val="60000"/>
                    <a:lumOff val="40000"/>
                  </a:schemeClr>
                </a:solidFill>
              </a:rPr>
              <a:t>Students try to maintain a schedule for work and play, and each schedule varies.</a:t>
            </a:r>
            <a:endParaRPr lang="en-US" sz="2800" dirty="0">
              <a:solidFill>
                <a:schemeClr val="accent6">
                  <a:lumMod val="60000"/>
                  <a:lumOff val="40000"/>
                </a:schemeClr>
              </a:solidFill>
            </a:endParaRPr>
          </a:p>
        </p:txBody>
      </p:sp>
      <p:sp>
        <p:nvSpPr>
          <p:cNvPr id="16" name="Rectangle 15"/>
          <p:cNvSpPr/>
          <p:nvPr/>
        </p:nvSpPr>
        <p:spPr>
          <a:xfrm>
            <a:off x="7792251" y="6285780"/>
            <a:ext cx="1205779" cy="369332"/>
          </a:xfrm>
          <a:prstGeom prst="rect">
            <a:avLst/>
          </a:prstGeom>
        </p:spPr>
        <p:txBody>
          <a:bodyPr wrap="none">
            <a:spAutoFit/>
          </a:bodyPr>
          <a:lstStyle/>
          <a:p>
            <a:r>
              <a:rPr lang="en-US" b="1" dirty="0">
                <a:solidFill>
                  <a:srgbClr val="00B050"/>
                </a:solidFill>
              </a:rPr>
              <a:t>* </a:t>
            </a:r>
            <a:r>
              <a:rPr lang="en-US" b="1" dirty="0" smtClean="0">
                <a:solidFill>
                  <a:srgbClr val="00B050"/>
                </a:solidFill>
              </a:rPr>
              <a:t>(2): </a:t>
            </a:r>
            <a:r>
              <a:rPr lang="en-US" b="1" dirty="0">
                <a:solidFill>
                  <a:srgbClr val="00B050"/>
                </a:solidFill>
              </a:rPr>
              <a:t>3 INs</a:t>
            </a:r>
          </a:p>
        </p:txBody>
      </p:sp>
    </p:spTree>
    <p:extLst>
      <p:ext uri="{BB962C8B-B14F-4D97-AF65-F5344CB8AC3E}">
        <p14:creationId xmlns:p14="http://schemas.microsoft.com/office/powerpoint/2010/main" val="513670267"/>
      </p:ext>
    </p:extLst>
  </p:cSld>
  <p:clrMapOvr>
    <a:masterClrMapping/>
  </p:clrMapOvr>
  <p:transition spd="slow" advClick="0" advTm="4555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250"/>
                                        <p:tgtEl>
                                          <p:spTgt spid="6"/>
                                        </p:tgtEl>
                                      </p:cBhvr>
                                    </p:animEffect>
                                  </p:childTnLst>
                                </p:cTn>
                              </p:par>
                              <p:par>
                                <p:cTn id="8" presetID="10" presetClass="exit" presetSubtype="0" fill="hold" grpId="1" nodeType="withEffect">
                                  <p:stCondLst>
                                    <p:cond delay="20750"/>
                                  </p:stCondLst>
                                  <p:childTnLst>
                                    <p:animEffect transition="out" filter="fade">
                                      <p:cBhvr>
                                        <p:cTn id="9" dur="1250"/>
                                        <p:tgtEl>
                                          <p:spTgt spid="6"/>
                                        </p:tgtEl>
                                      </p:cBhvr>
                                    </p:animEffect>
                                    <p:set>
                                      <p:cBhvr>
                                        <p:cTn id="10" dur="1" fill="hold">
                                          <p:stCondLst>
                                            <p:cond delay="1249"/>
                                          </p:stCondLst>
                                        </p:cTn>
                                        <p:tgtEl>
                                          <p:spTgt spid="6"/>
                                        </p:tgtEl>
                                        <p:attrNameLst>
                                          <p:attrName>style.visibility</p:attrName>
                                        </p:attrNameLst>
                                      </p:cBhvr>
                                      <p:to>
                                        <p:strVal val="hidden"/>
                                      </p:to>
                                    </p:set>
                                  </p:childTnLst>
                                </p:cTn>
                              </p:par>
                              <p:par>
                                <p:cTn id="11" presetID="10" presetClass="entr" presetSubtype="0" fill="hold" grpId="0" nodeType="withEffect">
                                  <p:stCondLst>
                                    <p:cond delay="25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250"/>
                                        <p:tgtEl>
                                          <p:spTgt spid="5"/>
                                        </p:tgtEl>
                                      </p:cBhvr>
                                    </p:animEffect>
                                  </p:childTnLst>
                                </p:cTn>
                              </p:par>
                              <p:par>
                                <p:cTn id="14" presetID="16" presetClass="exit" presetSubtype="21" fill="hold" grpId="1" nodeType="withEffect">
                                  <p:stCondLst>
                                    <p:cond delay="10500"/>
                                  </p:stCondLst>
                                  <p:childTnLst>
                                    <p:animEffect transition="out" filter="barn(inVertical)">
                                      <p:cBhvr>
                                        <p:cTn id="15" dur="1250"/>
                                        <p:tgtEl>
                                          <p:spTgt spid="5"/>
                                        </p:tgtEl>
                                      </p:cBhvr>
                                    </p:animEffect>
                                    <p:set>
                                      <p:cBhvr>
                                        <p:cTn id="16" dur="1" fill="hold">
                                          <p:stCondLst>
                                            <p:cond delay="1249"/>
                                          </p:stCondLst>
                                        </p:cTn>
                                        <p:tgtEl>
                                          <p:spTgt spid="5"/>
                                        </p:tgtEl>
                                        <p:attrNameLst>
                                          <p:attrName>style.visibility</p:attrName>
                                        </p:attrNameLst>
                                      </p:cBhvr>
                                      <p:to>
                                        <p:strVal val="hidden"/>
                                      </p:to>
                                    </p:set>
                                  </p:childTnLst>
                                </p:cTn>
                              </p:par>
                              <p:par>
                                <p:cTn id="17" presetID="10" presetClass="entr" presetSubtype="0" fill="hold" grpId="0" nodeType="withEffect">
                                  <p:stCondLst>
                                    <p:cond delay="120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250"/>
                                        <p:tgtEl>
                                          <p:spTgt spid="10"/>
                                        </p:tgtEl>
                                      </p:cBhvr>
                                    </p:animEffect>
                                  </p:childTnLst>
                                </p:cTn>
                              </p:par>
                              <p:par>
                                <p:cTn id="20" presetID="10" presetClass="exit" presetSubtype="0" fill="hold" grpId="1" nodeType="withEffect">
                                  <p:stCondLst>
                                    <p:cond delay="20500"/>
                                  </p:stCondLst>
                                  <p:childTnLst>
                                    <p:animEffect transition="out" filter="fade">
                                      <p:cBhvr>
                                        <p:cTn id="21" dur="1250"/>
                                        <p:tgtEl>
                                          <p:spTgt spid="10"/>
                                        </p:tgtEl>
                                      </p:cBhvr>
                                    </p:animEffect>
                                    <p:set>
                                      <p:cBhvr>
                                        <p:cTn id="22" dur="1" fill="hold">
                                          <p:stCondLst>
                                            <p:cond delay="1249"/>
                                          </p:stCondLst>
                                        </p:cTn>
                                        <p:tgtEl>
                                          <p:spTgt spid="10"/>
                                        </p:tgtEl>
                                        <p:attrNameLst>
                                          <p:attrName>style.visibility</p:attrName>
                                        </p:attrNameLst>
                                      </p:cBhvr>
                                      <p:to>
                                        <p:strVal val="hidden"/>
                                      </p:to>
                                    </p:set>
                                  </p:childTnLst>
                                </p:cTn>
                              </p:par>
                              <p:par>
                                <p:cTn id="23" presetID="10" presetClass="entr" presetSubtype="0" fill="hold" grpId="0" nodeType="withEffect">
                                  <p:stCondLst>
                                    <p:cond delay="2125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250"/>
                                        <p:tgtEl>
                                          <p:spTgt spid="11"/>
                                        </p:tgtEl>
                                      </p:cBhvr>
                                    </p:animEffect>
                                  </p:childTnLst>
                                </p:cTn>
                              </p:par>
                              <p:par>
                                <p:cTn id="26" presetID="10" presetClass="exit" presetSubtype="0" fill="hold" grpId="1" nodeType="withEffect">
                                  <p:stCondLst>
                                    <p:cond delay="35500"/>
                                  </p:stCondLst>
                                  <p:childTnLst>
                                    <p:animEffect transition="out" filter="fade">
                                      <p:cBhvr>
                                        <p:cTn id="27" dur="1250"/>
                                        <p:tgtEl>
                                          <p:spTgt spid="11"/>
                                        </p:tgtEl>
                                      </p:cBhvr>
                                    </p:animEffect>
                                    <p:set>
                                      <p:cBhvr>
                                        <p:cTn id="28" dur="1" fill="hold">
                                          <p:stCondLst>
                                            <p:cond delay="1249"/>
                                          </p:stCondLst>
                                        </p:cTn>
                                        <p:tgtEl>
                                          <p:spTgt spid="11"/>
                                        </p:tgtEl>
                                        <p:attrNameLst>
                                          <p:attrName>style.visibility</p:attrName>
                                        </p:attrNameLst>
                                      </p:cBhvr>
                                      <p:to>
                                        <p:strVal val="hidden"/>
                                      </p:to>
                                    </p:set>
                                  </p:childTnLst>
                                </p:cTn>
                              </p:par>
                              <p:par>
                                <p:cTn id="29" presetID="10" presetClass="entr" presetSubtype="0" fill="hold" grpId="0" nodeType="withEffect">
                                  <p:stCondLst>
                                    <p:cond delay="2250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250"/>
                                        <p:tgtEl>
                                          <p:spTgt spid="12"/>
                                        </p:tgtEl>
                                      </p:cBhvr>
                                    </p:animEffect>
                                  </p:childTnLst>
                                </p:cTn>
                              </p:par>
                              <p:par>
                                <p:cTn id="32" presetID="10" presetClass="exit" presetSubtype="0" fill="hold" grpId="1" nodeType="withEffect">
                                  <p:stCondLst>
                                    <p:cond delay="28500"/>
                                  </p:stCondLst>
                                  <p:childTnLst>
                                    <p:animEffect transition="out" filter="fade">
                                      <p:cBhvr>
                                        <p:cTn id="33" dur="1250"/>
                                        <p:tgtEl>
                                          <p:spTgt spid="12"/>
                                        </p:tgtEl>
                                      </p:cBhvr>
                                    </p:animEffect>
                                    <p:set>
                                      <p:cBhvr>
                                        <p:cTn id="34" dur="1" fill="hold">
                                          <p:stCondLst>
                                            <p:cond delay="1249"/>
                                          </p:stCondLst>
                                        </p:cTn>
                                        <p:tgtEl>
                                          <p:spTgt spid="12"/>
                                        </p:tgtEl>
                                        <p:attrNameLst>
                                          <p:attrName>style.visibility</p:attrName>
                                        </p:attrNameLst>
                                      </p:cBhvr>
                                      <p:to>
                                        <p:strVal val="hidden"/>
                                      </p:to>
                                    </p:set>
                                  </p:childTnLst>
                                </p:cTn>
                              </p:par>
                              <p:par>
                                <p:cTn id="35" presetID="10" presetClass="entr" presetSubtype="0" fill="hold" grpId="0" nodeType="withEffect">
                                  <p:stCondLst>
                                    <p:cond delay="30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250"/>
                                        <p:tgtEl>
                                          <p:spTgt spid="13"/>
                                        </p:tgtEl>
                                      </p:cBhvr>
                                    </p:animEffect>
                                  </p:childTnLst>
                                </p:cTn>
                              </p:par>
                              <p:par>
                                <p:cTn id="38" presetID="10" presetClass="exit" presetSubtype="0" fill="hold" grpId="1" nodeType="withEffect">
                                  <p:stCondLst>
                                    <p:cond delay="34250"/>
                                  </p:stCondLst>
                                  <p:childTnLst>
                                    <p:animEffect transition="out" filter="fade">
                                      <p:cBhvr>
                                        <p:cTn id="39" dur="1250"/>
                                        <p:tgtEl>
                                          <p:spTgt spid="13"/>
                                        </p:tgtEl>
                                      </p:cBhvr>
                                    </p:animEffect>
                                    <p:set>
                                      <p:cBhvr>
                                        <p:cTn id="40" dur="1" fill="hold">
                                          <p:stCondLst>
                                            <p:cond delay="1249"/>
                                          </p:stCondLst>
                                        </p:cTn>
                                        <p:tgtEl>
                                          <p:spTgt spid="13"/>
                                        </p:tgtEl>
                                        <p:attrNameLst>
                                          <p:attrName>style.visibility</p:attrName>
                                        </p:attrNameLst>
                                      </p:cBhvr>
                                      <p:to>
                                        <p:strVal val="hidden"/>
                                      </p:to>
                                    </p:set>
                                  </p:childTnLst>
                                </p:cTn>
                              </p:par>
                              <p:par>
                                <p:cTn id="41" presetID="14" presetClass="entr" presetSubtype="10" fill="hold" grpId="0" nodeType="withEffect">
                                  <p:stCondLst>
                                    <p:cond delay="38000"/>
                                  </p:stCondLst>
                                  <p:childTnLst>
                                    <p:set>
                                      <p:cBhvr>
                                        <p:cTn id="42" dur="1" fill="hold">
                                          <p:stCondLst>
                                            <p:cond delay="0"/>
                                          </p:stCondLst>
                                        </p:cTn>
                                        <p:tgtEl>
                                          <p:spTgt spid="15"/>
                                        </p:tgtEl>
                                        <p:attrNameLst>
                                          <p:attrName>style.visibility</p:attrName>
                                        </p:attrNameLst>
                                      </p:cBhvr>
                                      <p:to>
                                        <p:strVal val="visible"/>
                                      </p:to>
                                    </p:set>
                                    <p:animEffect transition="in" filter="randombar(horizontal)">
                                      <p:cBhvr>
                                        <p:cTn id="43" dur="1250"/>
                                        <p:tgtEl>
                                          <p:spTgt spid="15"/>
                                        </p:tgtEl>
                                      </p:cBhvr>
                                    </p:animEffect>
                                  </p:childTnLst>
                                </p:cTn>
                              </p:par>
                              <p:par>
                                <p:cTn id="44" presetID="14" presetClass="entr" presetSubtype="10" fill="hold" grpId="0" nodeType="withEffect">
                                  <p:stCondLst>
                                    <p:cond delay="39750"/>
                                  </p:stCondLst>
                                  <p:childTnLst>
                                    <p:set>
                                      <p:cBhvr>
                                        <p:cTn id="45" dur="1" fill="hold">
                                          <p:stCondLst>
                                            <p:cond delay="0"/>
                                          </p:stCondLst>
                                        </p:cTn>
                                        <p:tgtEl>
                                          <p:spTgt spid="14"/>
                                        </p:tgtEl>
                                        <p:attrNameLst>
                                          <p:attrName>style.visibility</p:attrName>
                                        </p:attrNameLst>
                                      </p:cBhvr>
                                      <p:to>
                                        <p:strVal val="visible"/>
                                      </p:to>
                                    </p:set>
                                    <p:animEffect transition="in" filter="randombar(horizontal)">
                                      <p:cBhvr>
                                        <p:cTn id="46" dur="1250"/>
                                        <p:tgtEl>
                                          <p:spTgt spid="14"/>
                                        </p:tgtEl>
                                      </p:cBhvr>
                                    </p:animEffect>
                                  </p:childTnLst>
                                </p:cTn>
                              </p:par>
                              <p:par>
                                <p:cTn id="47" presetID="10" presetClass="exit" presetSubtype="0" fill="hold" grpId="1" nodeType="withEffect">
                                  <p:stCondLst>
                                    <p:cond delay="45250"/>
                                  </p:stCondLst>
                                  <p:childTnLst>
                                    <p:animEffect transition="out" filter="fade">
                                      <p:cBhvr>
                                        <p:cTn id="48" dur="1250"/>
                                        <p:tgtEl>
                                          <p:spTgt spid="15"/>
                                        </p:tgtEl>
                                      </p:cBhvr>
                                    </p:animEffect>
                                    <p:set>
                                      <p:cBhvr>
                                        <p:cTn id="49" dur="1" fill="hold">
                                          <p:stCondLst>
                                            <p:cond delay="1249"/>
                                          </p:stCondLst>
                                        </p:cTn>
                                        <p:tgtEl>
                                          <p:spTgt spid="15"/>
                                        </p:tgtEl>
                                        <p:attrNameLst>
                                          <p:attrName>style.visibility</p:attrName>
                                        </p:attrNameLst>
                                      </p:cBhvr>
                                      <p:to>
                                        <p:strVal val="hidden"/>
                                      </p:to>
                                    </p:set>
                                  </p:childTnLst>
                                </p:cTn>
                              </p:par>
                              <p:par>
                                <p:cTn id="50" presetID="10" presetClass="exit" presetSubtype="0" fill="hold" grpId="1" nodeType="withEffect">
                                  <p:stCondLst>
                                    <p:cond delay="45250"/>
                                  </p:stCondLst>
                                  <p:childTnLst>
                                    <p:animEffect transition="out" filter="fade">
                                      <p:cBhvr>
                                        <p:cTn id="51" dur="1250"/>
                                        <p:tgtEl>
                                          <p:spTgt spid="14"/>
                                        </p:tgtEl>
                                      </p:cBhvr>
                                    </p:animEffect>
                                    <p:set>
                                      <p:cBhvr>
                                        <p:cTn id="52" dur="1" fill="hold">
                                          <p:stCondLst>
                                            <p:cond delay="124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5" grpId="0" animBg="1"/>
      <p:bldP spid="5" grpId="1" animBg="1"/>
      <p:bldP spid="10" grpId="0" animBg="1"/>
      <p:bldP spid="10" grpId="1" animBg="1"/>
      <p:bldP spid="11" grpId="0" animBg="1"/>
      <p:bldP spid="11" grpId="1" animBg="1"/>
      <p:bldP spid="12" grpId="0" animBg="1"/>
      <p:bldP spid="12" grpId="1" animBg="1"/>
      <p:bldP spid="13" grpId="0" animBg="1"/>
      <p:bldP spid="13" grpId="1" animBg="1"/>
      <p:bldP spid="14" grpId="0"/>
      <p:bldP spid="14" grpId="1"/>
      <p:bldP spid="15" grpId="0"/>
      <p:bldP spid="1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405825"/>
            <a:ext cx="6553200" cy="584775"/>
          </a:xfrm>
          <a:prstGeom prst="rect">
            <a:avLst/>
          </a:prstGeom>
          <a:noFill/>
        </p:spPr>
        <p:txBody>
          <a:bodyPr wrap="square" rtlCol="0">
            <a:spAutoFit/>
          </a:bodyPr>
          <a:lstStyle/>
          <a:p>
            <a:r>
              <a:rPr lang="en-US" sz="3200" dirty="0" smtClean="0">
                <a:latin typeface="Elephant" pitchFamily="18" charset="0"/>
              </a:rPr>
              <a:t>A Word From the Author…</a:t>
            </a:r>
            <a:endParaRPr lang="en-US" sz="3200" dirty="0">
              <a:latin typeface="Elephant" pitchFamily="18" charset="0"/>
            </a:endParaRPr>
          </a:p>
        </p:txBody>
      </p:sp>
      <p:sp>
        <p:nvSpPr>
          <p:cNvPr id="6" name="Rectangle 5"/>
          <p:cNvSpPr/>
          <p:nvPr/>
        </p:nvSpPr>
        <p:spPr>
          <a:xfrm>
            <a:off x="228600" y="1364672"/>
            <a:ext cx="3671456" cy="4655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itchFamily="2" charset="2"/>
              <a:buChar char="Ø"/>
            </a:pPr>
            <a:r>
              <a:rPr lang="en-US" dirty="0" smtClean="0">
                <a:solidFill>
                  <a:schemeClr val="tx2">
                    <a:lumMod val="50000"/>
                  </a:schemeClr>
                </a:solidFill>
              </a:rPr>
              <a:t>In </a:t>
            </a:r>
            <a:r>
              <a:rPr lang="en-US" i="1" dirty="0" smtClean="0">
                <a:solidFill>
                  <a:schemeClr val="tx2">
                    <a:lumMod val="50000"/>
                  </a:schemeClr>
                </a:solidFill>
              </a:rPr>
              <a:t>My Freshman Year</a:t>
            </a:r>
            <a:r>
              <a:rPr lang="en-US" dirty="0" smtClean="0">
                <a:solidFill>
                  <a:schemeClr val="tx2">
                    <a:lumMod val="50000"/>
                  </a:schemeClr>
                </a:solidFill>
              </a:rPr>
              <a:t>, Rebekah Nathan engrossed herself with a college student lifestyle.</a:t>
            </a:r>
          </a:p>
          <a:p>
            <a:pPr algn="ctr"/>
            <a:endParaRPr lang="en-US" dirty="0" smtClean="0">
              <a:solidFill>
                <a:schemeClr val="tx2">
                  <a:lumMod val="50000"/>
                </a:schemeClr>
              </a:solidFill>
            </a:endParaRPr>
          </a:p>
          <a:p>
            <a:pPr marL="285750" indent="-285750" algn="ctr">
              <a:buFont typeface="Wingdings" pitchFamily="2" charset="2"/>
              <a:buChar char="Ø"/>
            </a:pPr>
            <a:r>
              <a:rPr lang="en-US" dirty="0" smtClean="0">
                <a:solidFill>
                  <a:schemeClr val="tx2">
                    <a:lumMod val="50000"/>
                  </a:schemeClr>
                </a:solidFill>
              </a:rPr>
              <a:t>Nathan mentions in her findings how students would often “express interest” in a movie night or other activities, but </a:t>
            </a:r>
            <a:r>
              <a:rPr lang="en-US" dirty="0" smtClean="0">
                <a:solidFill>
                  <a:srgbClr val="FFC000"/>
                </a:solidFill>
              </a:rPr>
              <a:t>rarely follow through.</a:t>
            </a:r>
          </a:p>
          <a:p>
            <a:pPr algn="ctr"/>
            <a:endParaRPr lang="en-US" dirty="0">
              <a:solidFill>
                <a:schemeClr val="tx2">
                  <a:lumMod val="50000"/>
                </a:schemeClr>
              </a:solidFill>
            </a:endParaRPr>
          </a:p>
          <a:p>
            <a:pPr marL="285750" indent="-285750" algn="ctr">
              <a:buFont typeface="Wingdings" pitchFamily="2" charset="2"/>
              <a:buChar char="Ø"/>
            </a:pPr>
            <a:r>
              <a:rPr lang="en-US" dirty="0" smtClean="0">
                <a:solidFill>
                  <a:schemeClr val="tx2">
                    <a:lumMod val="50000"/>
                  </a:schemeClr>
                </a:solidFill>
              </a:rPr>
              <a:t>Nathan also noted that lounges were a “get away” for students to escape a horrible roommate or loud environment.</a:t>
            </a:r>
          </a:p>
          <a:p>
            <a:pPr marL="285750" indent="-285750" algn="ctr">
              <a:buFont typeface="Wingdings" pitchFamily="2" charset="2"/>
              <a:buChar char="Ø"/>
            </a:pPr>
            <a:endParaRPr lang="en-US" dirty="0" smtClean="0">
              <a:solidFill>
                <a:schemeClr val="tx2">
                  <a:lumMod val="50000"/>
                </a:schemeClr>
              </a:solidFill>
            </a:endParaRPr>
          </a:p>
        </p:txBody>
      </p:sp>
      <p:sp>
        <p:nvSpPr>
          <p:cNvPr id="7" name="Right Arrow 6"/>
          <p:cNvSpPr/>
          <p:nvPr/>
        </p:nvSpPr>
        <p:spPr>
          <a:xfrm>
            <a:off x="4038600" y="3048000"/>
            <a:ext cx="1066800" cy="533400"/>
          </a:xfrm>
          <a:prstGeom prst="rightArrow">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sp>
        <p:nvSpPr>
          <p:cNvPr id="8" name="Rectangle 7"/>
          <p:cNvSpPr/>
          <p:nvPr/>
        </p:nvSpPr>
        <p:spPr>
          <a:xfrm>
            <a:off x="5257800" y="1364672"/>
            <a:ext cx="3671456" cy="46551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solidFill>
                  <a:schemeClr val="tx2">
                    <a:lumMod val="50000"/>
                  </a:schemeClr>
                </a:solidFill>
              </a:rPr>
              <a:t>I found college life at Bloomsburg University to be fairly similar to that of </a:t>
            </a:r>
            <a:r>
              <a:rPr lang="en-US" dirty="0" err="1" smtClean="0">
                <a:solidFill>
                  <a:schemeClr val="tx2">
                    <a:lumMod val="50000"/>
                  </a:schemeClr>
                </a:solidFill>
              </a:rPr>
              <a:t>AnyU</a:t>
            </a:r>
            <a:r>
              <a:rPr lang="en-US" dirty="0" smtClean="0">
                <a:solidFill>
                  <a:schemeClr val="tx2">
                    <a:lumMod val="50000"/>
                  </a:schemeClr>
                </a:solidFill>
              </a:rPr>
              <a:t>. Students will say they are joining a club or attending an activity, but they don’t actually go. Students were often distracted by other students. I did not, however, agree with her observation of lounges. I found the lounges in the dorms here to be the very place social gatherings began, regardless of anyone studying or doing work. </a:t>
            </a:r>
            <a:r>
              <a:rPr lang="en-US" dirty="0">
                <a:solidFill>
                  <a:schemeClr val="tx2">
                    <a:lumMod val="50000"/>
                  </a:schemeClr>
                </a:solidFill>
              </a:rPr>
              <a:t> </a:t>
            </a:r>
            <a:r>
              <a:rPr lang="en-US" dirty="0" smtClean="0">
                <a:solidFill>
                  <a:schemeClr val="tx2">
                    <a:lumMod val="50000"/>
                  </a:schemeClr>
                </a:solidFill>
              </a:rPr>
              <a:t>Most students would give up on doing their work, and socialize instead.</a:t>
            </a:r>
          </a:p>
          <a:p>
            <a:pPr marL="285750" indent="-285750" algn="ctr">
              <a:buFont typeface="Wingdings" pitchFamily="2" charset="2"/>
              <a:buChar char="Ø"/>
            </a:pPr>
            <a:endParaRPr lang="en-US" dirty="0" smtClean="0"/>
          </a:p>
        </p:txBody>
      </p:sp>
    </p:spTree>
    <p:extLst>
      <p:ext uri="{BB962C8B-B14F-4D97-AF65-F5344CB8AC3E}">
        <p14:creationId xmlns:p14="http://schemas.microsoft.com/office/powerpoint/2010/main" val="3485325305"/>
      </p:ext>
    </p:extLst>
  </p:cSld>
  <p:clrMapOvr>
    <a:masterClrMapping/>
  </p:clrMapOvr>
  <p:transition spd="slow" advClick="0" advTm="35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42" presetClass="entr" presetSubtype="0" fill="hold" grpId="0" nodeType="withEffect">
                                  <p:stCondLst>
                                    <p:cond delay="225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par>
                                <p:cTn id="26" presetID="16" presetClass="entr" presetSubtype="21" fill="hold" grpId="0" nodeType="withEffect">
                                  <p:stCondLst>
                                    <p:cond delay="14000"/>
                                  </p:stCondLst>
                                  <p:childTnLst>
                                    <p:set>
                                      <p:cBhvr>
                                        <p:cTn id="27" dur="1" fill="hold">
                                          <p:stCondLst>
                                            <p:cond delay="0"/>
                                          </p:stCondLst>
                                        </p:cTn>
                                        <p:tgtEl>
                                          <p:spTgt spid="7"/>
                                        </p:tgtEl>
                                        <p:attrNameLst>
                                          <p:attrName>style.visibility</p:attrName>
                                        </p:attrNameLst>
                                      </p:cBhvr>
                                      <p:to>
                                        <p:strVal val="visible"/>
                                      </p:to>
                                    </p:set>
                                    <p:animEffect transition="in" filter="barn(inVertical)">
                                      <p:cBhvr>
                                        <p:cTn id="28" dur="1000"/>
                                        <p:tgtEl>
                                          <p:spTgt spid="7"/>
                                        </p:tgtEl>
                                      </p:cBhvr>
                                    </p:animEffect>
                                  </p:childTnLst>
                                </p:cTn>
                              </p:par>
                              <p:par>
                                <p:cTn id="29" presetID="42" presetClass="entr" presetSubtype="0" fill="hold" grpId="0" nodeType="withEffect">
                                  <p:stCondLst>
                                    <p:cond delay="150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35527" y="2362200"/>
            <a:ext cx="2743200" cy="3048000"/>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US" dirty="0" smtClean="0"/>
              <a:t>Time Diaries:</a:t>
            </a:r>
          </a:p>
          <a:p>
            <a:pPr algn="ctr"/>
            <a:r>
              <a:rPr lang="en-US" dirty="0" smtClean="0"/>
              <a:t>Students set aside time to do their classwork, but almost always attach that time to their free time. Usually their study time turns into watching </a:t>
            </a:r>
            <a:r>
              <a:rPr lang="en-US" dirty="0" err="1" smtClean="0"/>
              <a:t>tv</a:t>
            </a:r>
            <a:r>
              <a:rPr lang="en-US" dirty="0" smtClean="0"/>
              <a:t> or playing games with friends.</a:t>
            </a:r>
            <a:endParaRPr lang="en-US" dirty="0"/>
          </a:p>
        </p:txBody>
      </p:sp>
      <p:sp>
        <p:nvSpPr>
          <p:cNvPr id="2" name="TextBox 1"/>
          <p:cNvSpPr txBox="1"/>
          <p:nvPr/>
        </p:nvSpPr>
        <p:spPr>
          <a:xfrm>
            <a:off x="2057400" y="0"/>
            <a:ext cx="4956165" cy="1015663"/>
          </a:xfrm>
          <a:prstGeom prst="rect">
            <a:avLst/>
          </a:prstGeom>
          <a:noFill/>
        </p:spPr>
        <p:txBody>
          <a:bodyPr wrap="none" rtlCol="0">
            <a:spAutoFit/>
          </a:bodyPr>
          <a:lstStyle/>
          <a:p>
            <a:r>
              <a:rPr lang="en-US" sz="6000" b="1" dirty="0" smtClean="0">
                <a:solidFill>
                  <a:schemeClr val="accent6">
                    <a:lumMod val="60000"/>
                    <a:lumOff val="40000"/>
                  </a:schemeClr>
                </a:solidFill>
              </a:rPr>
              <a:t>The Big Picture</a:t>
            </a:r>
            <a:endParaRPr lang="en-US" sz="6000" b="1" dirty="0">
              <a:solidFill>
                <a:schemeClr val="accent6">
                  <a:lumMod val="60000"/>
                  <a:lumOff val="40000"/>
                </a:schemeClr>
              </a:solidFill>
            </a:endParaRPr>
          </a:p>
        </p:txBody>
      </p:sp>
      <p:sp>
        <p:nvSpPr>
          <p:cNvPr id="4" name="Rectangle 3"/>
          <p:cNvSpPr/>
          <p:nvPr/>
        </p:nvSpPr>
        <p:spPr>
          <a:xfrm>
            <a:off x="3581400" y="1066800"/>
            <a:ext cx="2057400" cy="6858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Based on my…</a:t>
            </a:r>
            <a:endParaRPr lang="en-US" dirty="0"/>
          </a:p>
        </p:txBody>
      </p:sp>
      <p:sp>
        <p:nvSpPr>
          <p:cNvPr id="3" name="Rounded Rectangle 2"/>
          <p:cNvSpPr/>
          <p:nvPr/>
        </p:nvSpPr>
        <p:spPr>
          <a:xfrm>
            <a:off x="4114800" y="2216725"/>
            <a:ext cx="4038600" cy="1821875"/>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dirty="0" smtClean="0"/>
              <a:t>Interviews:</a:t>
            </a:r>
          </a:p>
          <a:p>
            <a:pPr algn="ctr"/>
            <a:r>
              <a:rPr lang="en-US" dirty="0" smtClean="0"/>
              <a:t>Students said they try to do their work, but it’s much easier to just give up and hang out with friends and have fun. </a:t>
            </a:r>
            <a:endParaRPr lang="en-US" dirty="0"/>
          </a:p>
        </p:txBody>
      </p:sp>
      <p:sp>
        <p:nvSpPr>
          <p:cNvPr id="6" name="Rounded Rectangle 5"/>
          <p:cNvSpPr/>
          <p:nvPr/>
        </p:nvSpPr>
        <p:spPr>
          <a:xfrm>
            <a:off x="3276600" y="4267200"/>
            <a:ext cx="5715000" cy="213360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dirty="0" smtClean="0"/>
              <a:t>Pictures:</a:t>
            </a:r>
          </a:p>
          <a:p>
            <a:pPr algn="ctr"/>
            <a:r>
              <a:rPr lang="en-US" dirty="0" smtClean="0"/>
              <a:t>Students who reserve their desk area for an organized work place tended to actually do their work. They were more dedicated to getting their work done, and it become much easier for them to do so. There were no stereos or other products to distract them.</a:t>
            </a:r>
            <a:endParaRPr lang="en-US" dirty="0"/>
          </a:p>
        </p:txBody>
      </p:sp>
      <p:sp>
        <p:nvSpPr>
          <p:cNvPr id="7" name="Rounded Rectangle 6"/>
          <p:cNvSpPr/>
          <p:nvPr/>
        </p:nvSpPr>
        <p:spPr>
          <a:xfrm>
            <a:off x="1295400" y="2286000"/>
            <a:ext cx="6546273" cy="3352800"/>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dirty="0" smtClean="0"/>
              <a:t>Conclusions:</a:t>
            </a:r>
          </a:p>
          <a:p>
            <a:pPr algn="ctr"/>
            <a:r>
              <a:rPr lang="en-US" dirty="0" smtClean="0"/>
              <a:t>Students come to college first and foremost to learn and to become better education.  Like Rebekah Nathan, I saw how easily it was for students to change their plans from one thing to the next. Even though students say they will study or say they will get their work done, many rarely do and are usually distracted by socializing. Many times I saw this could be accounted towards living in a dorm with a large number of students, being uninterested in classes, and technology. This will lead them to stay up later each night, and maybe even skip classes during the week because their sleep schedule is affected.</a:t>
            </a:r>
            <a:endParaRPr lang="en-US" dirty="0"/>
          </a:p>
        </p:txBody>
      </p:sp>
      <p:sp>
        <p:nvSpPr>
          <p:cNvPr id="8" name="Rectangle 7"/>
          <p:cNvSpPr/>
          <p:nvPr/>
        </p:nvSpPr>
        <p:spPr>
          <a:xfrm>
            <a:off x="7792251" y="6412468"/>
            <a:ext cx="1205779" cy="369332"/>
          </a:xfrm>
          <a:prstGeom prst="rect">
            <a:avLst/>
          </a:prstGeom>
        </p:spPr>
        <p:txBody>
          <a:bodyPr wrap="none">
            <a:spAutoFit/>
          </a:bodyPr>
          <a:lstStyle/>
          <a:p>
            <a:r>
              <a:rPr lang="en-US" b="1" dirty="0">
                <a:solidFill>
                  <a:srgbClr val="00B050"/>
                </a:solidFill>
              </a:rPr>
              <a:t>* </a:t>
            </a:r>
            <a:r>
              <a:rPr lang="en-US" b="1" dirty="0" smtClean="0">
                <a:solidFill>
                  <a:srgbClr val="00B050"/>
                </a:solidFill>
              </a:rPr>
              <a:t>(3): </a:t>
            </a:r>
            <a:r>
              <a:rPr lang="en-US" b="1" dirty="0">
                <a:solidFill>
                  <a:srgbClr val="00B050"/>
                </a:solidFill>
              </a:rPr>
              <a:t>3 INs</a:t>
            </a:r>
          </a:p>
        </p:txBody>
      </p:sp>
    </p:spTree>
    <p:extLst>
      <p:ext uri="{BB962C8B-B14F-4D97-AF65-F5344CB8AC3E}">
        <p14:creationId xmlns:p14="http://schemas.microsoft.com/office/powerpoint/2010/main" val="3243455491"/>
      </p:ext>
    </p:extLst>
  </p:cSld>
  <p:clrMapOvr>
    <a:masterClrMapping/>
  </p:clrMapOvr>
  <p:transition spd="slow" advClick="0" advTm="15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par>
                                <p:cTn id="8" presetID="16" presetClass="entr" presetSubtype="21" fill="hold" grpId="0" nodeType="withEffect">
                                  <p:stCondLst>
                                    <p:cond delay="75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par>
                                <p:cTn id="11" presetID="16" presetClass="entr" presetSubtype="21" fill="hold" grpId="0" nodeType="withEffect">
                                  <p:stCondLst>
                                    <p:cond delay="175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1250"/>
                                        <p:tgtEl>
                                          <p:spTgt spid="5"/>
                                        </p:tgtEl>
                                      </p:cBhvr>
                                    </p:animEffect>
                                  </p:childTnLst>
                                </p:cTn>
                              </p:par>
                              <p:par>
                                <p:cTn id="14" presetID="6" presetClass="entr" presetSubtype="16" fill="hold" grpId="0" nodeType="withEffect">
                                  <p:stCondLst>
                                    <p:cond delay="12000"/>
                                  </p:stCondLst>
                                  <p:childTnLst>
                                    <p:set>
                                      <p:cBhvr>
                                        <p:cTn id="15" dur="1" fill="hold">
                                          <p:stCondLst>
                                            <p:cond delay="0"/>
                                          </p:stCondLst>
                                        </p:cTn>
                                        <p:tgtEl>
                                          <p:spTgt spid="3"/>
                                        </p:tgtEl>
                                        <p:attrNameLst>
                                          <p:attrName>style.visibility</p:attrName>
                                        </p:attrNameLst>
                                      </p:cBhvr>
                                      <p:to>
                                        <p:strVal val="visible"/>
                                      </p:to>
                                    </p:set>
                                    <p:animEffect transition="in" filter="circle(in)">
                                      <p:cBhvr>
                                        <p:cTn id="16" dur="1250"/>
                                        <p:tgtEl>
                                          <p:spTgt spid="3"/>
                                        </p:tgtEl>
                                      </p:cBhvr>
                                    </p:animEffect>
                                  </p:childTnLst>
                                </p:cTn>
                              </p:par>
                              <p:par>
                                <p:cTn id="17" presetID="42" presetClass="entr" presetSubtype="0" fill="hold" grpId="0" nodeType="withEffect">
                                  <p:stCondLst>
                                    <p:cond delay="18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250"/>
                                        <p:tgtEl>
                                          <p:spTgt spid="6"/>
                                        </p:tgtEl>
                                      </p:cBhvr>
                                    </p:animEffect>
                                    <p:anim calcmode="lin" valueType="num">
                                      <p:cBhvr>
                                        <p:cTn id="20" dur="1250" fill="hold"/>
                                        <p:tgtEl>
                                          <p:spTgt spid="6"/>
                                        </p:tgtEl>
                                        <p:attrNameLst>
                                          <p:attrName>ppt_x</p:attrName>
                                        </p:attrNameLst>
                                      </p:cBhvr>
                                      <p:tavLst>
                                        <p:tav tm="0">
                                          <p:val>
                                            <p:strVal val="#ppt_x"/>
                                          </p:val>
                                        </p:tav>
                                        <p:tav tm="100000">
                                          <p:val>
                                            <p:strVal val="#ppt_x"/>
                                          </p:val>
                                        </p:tav>
                                      </p:tavLst>
                                    </p:anim>
                                    <p:anim calcmode="lin" valueType="num">
                                      <p:cBhvr>
                                        <p:cTn id="21" dur="1250" fill="hold"/>
                                        <p:tgtEl>
                                          <p:spTgt spid="6"/>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29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250"/>
                                        <p:tgtEl>
                                          <p:spTgt spid="7"/>
                                        </p:tgtEl>
                                      </p:cBhvr>
                                    </p:animEffect>
                                  </p:childTnLst>
                                </p:cTn>
                              </p:par>
                              <p:par>
                                <p:cTn id="25" presetID="10" presetClass="exit" presetSubtype="0" fill="hold" grpId="1" nodeType="withEffect">
                                  <p:stCondLst>
                                    <p:cond delay="29000"/>
                                  </p:stCondLst>
                                  <p:childTnLst>
                                    <p:animEffect transition="out" filter="fade">
                                      <p:cBhvr>
                                        <p:cTn id="26" dur="1250"/>
                                        <p:tgtEl>
                                          <p:spTgt spid="5"/>
                                        </p:tgtEl>
                                      </p:cBhvr>
                                    </p:animEffect>
                                    <p:set>
                                      <p:cBhvr>
                                        <p:cTn id="27" dur="1" fill="hold">
                                          <p:stCondLst>
                                            <p:cond delay="1249"/>
                                          </p:stCondLst>
                                        </p:cTn>
                                        <p:tgtEl>
                                          <p:spTgt spid="5"/>
                                        </p:tgtEl>
                                        <p:attrNameLst>
                                          <p:attrName>style.visibility</p:attrName>
                                        </p:attrNameLst>
                                      </p:cBhvr>
                                      <p:to>
                                        <p:strVal val="hidden"/>
                                      </p:to>
                                    </p:set>
                                  </p:childTnLst>
                                </p:cTn>
                              </p:par>
                              <p:par>
                                <p:cTn id="28" presetID="10" presetClass="exit" presetSubtype="0" fill="hold" grpId="1" nodeType="withEffect">
                                  <p:stCondLst>
                                    <p:cond delay="29000"/>
                                  </p:stCondLst>
                                  <p:childTnLst>
                                    <p:animEffect transition="out" filter="fade">
                                      <p:cBhvr>
                                        <p:cTn id="29" dur="1250"/>
                                        <p:tgtEl>
                                          <p:spTgt spid="3"/>
                                        </p:tgtEl>
                                      </p:cBhvr>
                                    </p:animEffect>
                                    <p:set>
                                      <p:cBhvr>
                                        <p:cTn id="30" dur="1" fill="hold">
                                          <p:stCondLst>
                                            <p:cond delay="1249"/>
                                          </p:stCondLst>
                                        </p:cTn>
                                        <p:tgtEl>
                                          <p:spTgt spid="3"/>
                                        </p:tgtEl>
                                        <p:attrNameLst>
                                          <p:attrName>style.visibility</p:attrName>
                                        </p:attrNameLst>
                                      </p:cBhvr>
                                      <p:to>
                                        <p:strVal val="hidden"/>
                                      </p:to>
                                    </p:set>
                                  </p:childTnLst>
                                </p:cTn>
                              </p:par>
                              <p:par>
                                <p:cTn id="31" presetID="10" presetClass="exit" presetSubtype="0" fill="hold" grpId="1" nodeType="withEffect">
                                  <p:stCondLst>
                                    <p:cond delay="29000"/>
                                  </p:stCondLst>
                                  <p:childTnLst>
                                    <p:animEffect transition="out" filter="fade">
                                      <p:cBhvr>
                                        <p:cTn id="32" dur="1250"/>
                                        <p:tgtEl>
                                          <p:spTgt spid="6"/>
                                        </p:tgtEl>
                                      </p:cBhvr>
                                    </p:animEffect>
                                    <p:set>
                                      <p:cBhvr>
                                        <p:cTn id="33" dur="1" fill="hold">
                                          <p:stCondLst>
                                            <p:cond delay="1249"/>
                                          </p:stCondLst>
                                        </p:cTn>
                                        <p:tgtEl>
                                          <p:spTgt spid="6"/>
                                        </p:tgtEl>
                                        <p:attrNameLst>
                                          <p:attrName>style.visibility</p:attrName>
                                        </p:attrNameLst>
                                      </p:cBhvr>
                                      <p:to>
                                        <p:strVal val="hidden"/>
                                      </p:to>
                                    </p:set>
                                  </p:childTnLst>
                                </p:cTn>
                              </p:par>
                              <p:par>
                                <p:cTn id="34" presetID="10" presetClass="exit" presetSubtype="0" fill="hold" grpId="1" nodeType="withEffect">
                                  <p:stCondLst>
                                    <p:cond delay="45250"/>
                                  </p:stCondLst>
                                  <p:childTnLst>
                                    <p:animEffect transition="out" filter="fade">
                                      <p:cBhvr>
                                        <p:cTn id="35" dur="1250"/>
                                        <p:tgtEl>
                                          <p:spTgt spid="7"/>
                                        </p:tgtEl>
                                      </p:cBhvr>
                                    </p:animEffect>
                                    <p:set>
                                      <p:cBhvr>
                                        <p:cTn id="36" dur="1" fill="hold">
                                          <p:stCondLst>
                                            <p:cond delay="124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2" grpId="0"/>
      <p:bldP spid="4" grpId="0" animBg="1"/>
      <p:bldP spid="3" grpId="0" animBg="1"/>
      <p:bldP spid="3" grpId="1" animBg="1"/>
      <p:bldP spid="6" grpId="0" animBg="1"/>
      <p:bldP spid="6" grpId="1" animBg="1"/>
      <p:bldP spid="7" grpId="0" animBg="1"/>
      <p:bldP spid="7" grpId="1"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376</TotalTime>
  <Words>1083</Words>
  <Application>Microsoft Office PowerPoint</Application>
  <PresentationFormat>On-screen Show (4:3)</PresentationFormat>
  <Paragraphs>78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College: Socializing With a Side of Academics?</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College: Socializing With a Side of Academics?</dc:title>
  <dc:creator>Hannah</dc:creator>
  <cp:lastModifiedBy>Hannah</cp:lastModifiedBy>
  <cp:revision>44</cp:revision>
  <dcterms:created xsi:type="dcterms:W3CDTF">2011-10-02T18:21:14Z</dcterms:created>
  <dcterms:modified xsi:type="dcterms:W3CDTF">2011-10-03T18:59:41Z</dcterms:modified>
</cp:coreProperties>
</file>